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358" r:id="rId5"/>
    <p:sldId id="359"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24" r:id="rId65"/>
    <p:sldId id="325" r:id="rId66"/>
    <p:sldId id="326" r:id="rId67"/>
    <p:sldId id="327" r:id="rId68"/>
    <p:sldId id="328" r:id="rId69"/>
    <p:sldId id="329" r:id="rId70"/>
    <p:sldId id="330" r:id="rId71"/>
    <p:sldId id="331" r:id="rId72"/>
    <p:sldId id="332" r:id="rId73"/>
    <p:sldId id="333" r:id="rId74"/>
    <p:sldId id="334" r:id="rId75"/>
    <p:sldId id="335" r:id="rId76"/>
    <p:sldId id="336" r:id="rId77"/>
    <p:sldId id="337" r:id="rId78"/>
    <p:sldId id="338" r:id="rId79"/>
    <p:sldId id="339" r:id="rId80"/>
    <p:sldId id="340" r:id="rId81"/>
    <p:sldId id="341" r:id="rId82"/>
    <p:sldId id="342" r:id="rId83"/>
    <p:sldId id="343" r:id="rId84"/>
    <p:sldId id="344" r:id="rId85"/>
    <p:sldId id="345" r:id="rId86"/>
    <p:sldId id="346" r:id="rId87"/>
    <p:sldId id="347" r:id="rId88"/>
    <p:sldId id="348" r:id="rId89"/>
    <p:sldId id="349" r:id="rId90"/>
    <p:sldId id="350" r:id="rId91"/>
    <p:sldId id="351" r:id="rId92"/>
    <p:sldId id="352" r:id="rId93"/>
    <p:sldId id="353" r:id="rId94"/>
    <p:sldId id="354" r:id="rId95"/>
    <p:sldId id="355" r:id="rId96"/>
    <p:sldId id="356" r:id="rId97"/>
    <p:sldId id="357" r:id="rId98"/>
    <p:sldId id="259" r:id="rId9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290B15-DB56-464F-B865-98881C76EB89}" type="datetimeFigureOut">
              <a:rPr lang="en-US" smtClean="0"/>
              <a:pPr/>
              <a:t>7/3/2019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290B15-DB56-464F-B865-98881C76EB89}" type="datetimeFigureOut">
              <a:rPr lang="en-US" smtClean="0"/>
              <a:pPr/>
              <a:t>7/3/2019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0B15-DB56-464F-B865-98881C76EB89}" type="datetimeFigureOut">
              <a:rPr lang="en-US" smtClean="0"/>
              <a:pPr/>
              <a:t>7/3/2019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0B15-DB56-464F-B865-98881C76EB89}" type="datetimeFigureOut">
              <a:rPr lang="en-US" smtClean="0"/>
              <a:pPr/>
              <a:t>7/3/2019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0628-E0F2-401F-90A7-6C33B6EAEC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eur-lex.europa.eu/JOHtml.do?uri=OJ:L:2011:040:SOM:EN:HTML"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lal Sciences Academy - Transparency.png"/>
          <p:cNvPicPr>
            <a:picLocks noChangeAspect="1"/>
          </p:cNvPicPr>
          <p:nvPr/>
        </p:nvPicPr>
        <p:blipFill>
          <a:blip r:embed="rId2" cstate="print"/>
          <a:stretch>
            <a:fillRect/>
          </a:stretch>
        </p:blipFill>
        <p:spPr>
          <a:xfrm>
            <a:off x="500034" y="2224289"/>
            <a:ext cx="5108458" cy="1630683"/>
          </a:xfrm>
          <a:prstGeom prst="rect">
            <a:avLst/>
          </a:prstGeom>
        </p:spPr>
      </p:pic>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descr="HSA Tranparent.png"/>
          <p:cNvPicPr>
            <a:picLocks noChangeAspect="1"/>
          </p:cNvPicPr>
          <p:nvPr/>
        </p:nvPicPr>
        <p:blipFill>
          <a:blip r:embed="rId3"/>
          <a:stretch>
            <a:fillRect/>
          </a:stretch>
        </p:blipFill>
        <p:spPr>
          <a:xfrm>
            <a:off x="5715008" y="1928802"/>
            <a:ext cx="2520000" cy="252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1"/>
          <p:cNvSpPr>
            <a:spLocks noChangeArrowheads="1"/>
          </p:cNvSpPr>
          <p:nvPr/>
        </p:nvSpPr>
        <p:spPr bwMode="auto">
          <a:xfrm>
            <a:off x="847756" y="1347807"/>
            <a:ext cx="7543800" cy="4867275"/>
          </a:xfrm>
          <a:prstGeom prst="rect">
            <a:avLst/>
          </a:prstGeom>
          <a:noFill/>
          <a:ln w="28575">
            <a:noFill/>
            <a:miter lim="800000"/>
            <a:headEnd/>
            <a:tailEnd/>
          </a:ln>
        </p:spPr>
        <p:txBody>
          <a:bodyPr>
            <a:spAutoFit/>
          </a:bodyPr>
          <a:lstStyle/>
          <a:p>
            <a:pPr algn="just">
              <a:lnSpc>
                <a:spcPct val="200000"/>
              </a:lnSpc>
            </a:pPr>
            <a:r>
              <a:rPr lang="en-US" altLang="en-US" sz="3200" b="0" dirty="0">
                <a:latin typeface="Times New Roman" pitchFamily="18" charset="0"/>
                <a:cs typeface="Times New Roman" pitchFamily="18" charset="0"/>
              </a:rPr>
              <a:t>If Islam has </a:t>
            </a:r>
            <a:r>
              <a:rPr lang="en-US" altLang="en-US" sz="3200" b="0" u="sng" dirty="0">
                <a:latin typeface="Times New Roman" pitchFamily="18" charset="0"/>
                <a:cs typeface="Times New Roman" pitchFamily="18" charset="0"/>
              </a:rPr>
              <a:t>not firmly</a:t>
            </a:r>
            <a:r>
              <a:rPr lang="en-US" altLang="en-US" sz="3200" b="0" dirty="0">
                <a:latin typeface="Times New Roman" pitchFamily="18" charset="0"/>
                <a:cs typeface="Times New Roman" pitchFamily="18" charset="0"/>
              </a:rPr>
              <a:t> forbidden something (i.e. Allah </a:t>
            </a:r>
            <a:r>
              <a:rPr lang="ar-KW" altLang="en-US" sz="3200" b="0" dirty="0">
                <a:latin typeface="Times New Roman" pitchFamily="18" charset="0"/>
                <a:cs typeface="Simplified Arabic" pitchFamily="18" charset="-78"/>
              </a:rPr>
              <a:t>سبحانه وتعالى</a:t>
            </a:r>
            <a:r>
              <a:rPr lang="en-US" altLang="en-US" sz="3200" b="0" dirty="0">
                <a:latin typeface="Times New Roman" pitchFamily="18" charset="0"/>
                <a:cs typeface="Simplified Arabic" pitchFamily="18" charset="-78"/>
              </a:rPr>
              <a:t> </a:t>
            </a:r>
            <a:r>
              <a:rPr lang="en-US" altLang="en-US" sz="2400" b="0" dirty="0" err="1">
                <a:latin typeface="Times New Roman" pitchFamily="18" charset="0"/>
                <a:cs typeface="Times New Roman" pitchFamily="18" charset="0"/>
              </a:rPr>
              <a:t>Subhana-hu</a:t>
            </a:r>
            <a:r>
              <a:rPr lang="en-US" altLang="en-US" sz="2400" b="0" dirty="0">
                <a:latin typeface="Times New Roman" pitchFamily="18" charset="0"/>
                <a:cs typeface="Times New Roman" pitchFamily="18" charset="0"/>
              </a:rPr>
              <a:t> </a:t>
            </a:r>
            <a:r>
              <a:rPr lang="en-US" altLang="en-US" sz="2400" b="0" dirty="0" err="1">
                <a:latin typeface="Times New Roman" pitchFamily="18" charset="0"/>
                <a:cs typeface="Times New Roman" pitchFamily="18" charset="0"/>
              </a:rPr>
              <a:t>Wa-ta-aallah</a:t>
            </a:r>
            <a:r>
              <a:rPr lang="en-US" altLang="en-US" sz="2400" b="0" dirty="0">
                <a:latin typeface="Times New Roman" pitchFamily="18" charset="0"/>
                <a:cs typeface="Times New Roman" pitchFamily="18" charset="0"/>
              </a:rPr>
              <a:t> S.W.  has </a:t>
            </a:r>
            <a:r>
              <a:rPr lang="en-US" altLang="en-US" sz="3200" b="0" dirty="0">
                <a:latin typeface="Times New Roman" pitchFamily="18" charset="0"/>
                <a:cs typeface="Times New Roman" pitchFamily="18" charset="0"/>
              </a:rPr>
              <a:t>not stressed on his prohibition), it is called "</a:t>
            </a:r>
            <a:r>
              <a:rPr lang="en-US" altLang="en-US" sz="3200" b="0" u="sng" dirty="0" err="1">
                <a:latin typeface="Times New Roman" pitchFamily="18" charset="0"/>
                <a:cs typeface="Times New Roman" pitchFamily="18" charset="0"/>
              </a:rPr>
              <a:t>Makrooh</a:t>
            </a:r>
            <a:r>
              <a:rPr lang="en-US" altLang="en-US" sz="3200" b="0" dirty="0">
                <a:latin typeface="Times New Roman" pitchFamily="18" charset="0"/>
                <a:cs typeface="Times New Roman" pitchFamily="18" charset="0"/>
              </a:rPr>
              <a:t>" which is less than forbidden in rank.</a:t>
            </a:r>
          </a:p>
        </p:txBody>
      </p:sp>
      <p:sp>
        <p:nvSpPr>
          <p:cNvPr id="10" name="Title 1"/>
          <p:cNvSpPr>
            <a:spLocks noGrp="1"/>
          </p:cNvSpPr>
          <p:nvPr>
            <p:ph type="title"/>
          </p:nvPr>
        </p:nvSpPr>
        <p:spPr>
          <a:xfrm>
            <a:off x="457200" y="142852"/>
            <a:ext cx="8229600" cy="720000"/>
          </a:xfrm>
        </p:spPr>
        <p:txBody>
          <a:bodyPr>
            <a:normAutofit fontScale="90000"/>
          </a:bodyPr>
          <a:lstStyle/>
          <a:p>
            <a:pPr algn="l">
              <a:defRPr/>
            </a:pPr>
            <a:r>
              <a:rPr lang="en-US" dirty="0" err="1" smtClean="0">
                <a:cs typeface="Times New Roman" pitchFamily="18" charset="0"/>
              </a:rPr>
              <a:t>Makrooh</a:t>
            </a:r>
            <a:endParaRPr lang="en-US" dirty="0" smtClean="0">
              <a:cs typeface="Times New Roman" pitchFamily="18" charset="0"/>
            </a:endParaRPr>
          </a:p>
        </p:txBody>
      </p:sp>
      <p:sp>
        <p:nvSpPr>
          <p:cNvPr id="11" name="Rectangle 10"/>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ChangeArrowheads="1"/>
          </p:cNvSpPr>
          <p:nvPr/>
        </p:nvSpPr>
        <p:spPr bwMode="auto">
          <a:xfrm>
            <a:off x="647728" y="1325576"/>
            <a:ext cx="7924800" cy="4032250"/>
          </a:xfrm>
          <a:prstGeom prst="rect">
            <a:avLst/>
          </a:prstGeom>
          <a:noFill/>
          <a:ln w="28575">
            <a:noFill/>
            <a:miter lim="800000"/>
            <a:headEnd/>
            <a:tailEnd/>
          </a:ln>
        </p:spPr>
        <p:txBody>
          <a:bodyPr>
            <a:spAutoFit/>
          </a:bodyPr>
          <a:lstStyle/>
          <a:p>
            <a:pPr algn="just">
              <a:lnSpc>
                <a:spcPct val="200000"/>
              </a:lnSpc>
            </a:pPr>
            <a:r>
              <a:rPr lang="en-US" altLang="en-US" sz="3200" b="0">
                <a:latin typeface="Times New Roman" pitchFamily="18" charset="0"/>
                <a:cs typeface="Times New Roman" pitchFamily="18" charset="0"/>
              </a:rPr>
              <a:t>And a person will not be said to be committed a Haram, but if he persist on doing it and disregard it this may encourage him on doing Haram.</a:t>
            </a:r>
          </a:p>
        </p:txBody>
      </p:sp>
      <p:sp>
        <p:nvSpPr>
          <p:cNvPr id="3" name="Title 1"/>
          <p:cNvSpPr>
            <a:spLocks noGrp="1"/>
          </p:cNvSpPr>
          <p:nvPr>
            <p:ph type="title"/>
          </p:nvPr>
        </p:nvSpPr>
        <p:spPr>
          <a:xfrm>
            <a:off x="457200" y="142852"/>
            <a:ext cx="8229600" cy="720000"/>
          </a:xfrm>
        </p:spPr>
        <p:txBody>
          <a:bodyPr>
            <a:normAutofit fontScale="90000"/>
          </a:bodyPr>
          <a:lstStyle/>
          <a:p>
            <a:pPr algn="l">
              <a:defRPr/>
            </a:pPr>
            <a:r>
              <a:rPr lang="en-US" dirty="0" err="1" smtClean="0">
                <a:cs typeface="Times New Roman" pitchFamily="18" charset="0"/>
              </a:rPr>
              <a:t>Makrooh</a:t>
            </a:r>
            <a:endParaRPr lang="en-US" dirty="0" smtClean="0">
              <a:cs typeface="Times New Roman" pitchFamily="18" charset="0"/>
            </a:endParaRPr>
          </a:p>
        </p:txBody>
      </p:sp>
      <p:sp>
        <p:nvSpPr>
          <p:cNvPr id="4" name="Rectangle 3"/>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1"/>
          <p:cNvSpPr>
            <a:spLocks noChangeArrowheads="1"/>
          </p:cNvSpPr>
          <p:nvPr/>
        </p:nvSpPr>
        <p:spPr bwMode="auto">
          <a:xfrm>
            <a:off x="152400" y="1485026"/>
            <a:ext cx="8839200" cy="1077218"/>
          </a:xfrm>
          <a:prstGeom prst="rect">
            <a:avLst/>
          </a:prstGeom>
          <a:no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smtClean="0">
                <a:cs typeface="Times New Roman" pitchFamily="18" charset="0"/>
              </a:rPr>
              <a:t>This is a list to some of the basic fundamental rules in Islam:</a:t>
            </a:r>
            <a:endParaRPr lang="en-US" sz="3200" b="0" dirty="0">
              <a:cs typeface="Times New Roman" pitchFamily="18" charset="0"/>
            </a:endParaRPr>
          </a:p>
        </p:txBody>
      </p:sp>
      <p:sp>
        <p:nvSpPr>
          <p:cNvPr id="10246" name="Rectangle 11"/>
          <p:cNvSpPr>
            <a:spLocks noChangeArrowheads="1"/>
          </p:cNvSpPr>
          <p:nvPr/>
        </p:nvSpPr>
        <p:spPr bwMode="auto">
          <a:xfrm>
            <a:off x="152400" y="2757507"/>
            <a:ext cx="8839200" cy="1481137"/>
          </a:xfrm>
          <a:prstGeom prst="rect">
            <a:avLst/>
          </a:prstGeom>
          <a:noFill/>
          <a:ln w="28575">
            <a:solidFill>
              <a:srgbClr val="00B0F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1- The general rule of things are basically permissible.</a:t>
            </a:r>
          </a:p>
        </p:txBody>
      </p:sp>
      <p:sp>
        <p:nvSpPr>
          <p:cNvPr id="7" name="Rectangle 11"/>
          <p:cNvSpPr>
            <a:spLocks noChangeArrowheads="1"/>
          </p:cNvSpPr>
          <p:nvPr/>
        </p:nvSpPr>
        <p:spPr bwMode="auto">
          <a:xfrm>
            <a:off x="152400" y="4662507"/>
            <a:ext cx="8839200" cy="1481137"/>
          </a:xfrm>
          <a:prstGeom prst="rect">
            <a:avLst/>
          </a:prstGeom>
          <a:noFill/>
          <a:ln w="28575">
            <a:solidFill>
              <a:srgbClr val="00B0F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2- Prohibition and permit is the right of the legislature alone, i.e.  the almighty Allah S.W.</a:t>
            </a:r>
          </a:p>
        </p:txBody>
      </p:sp>
      <p:sp>
        <p:nvSpPr>
          <p:cNvPr id="8" name="Title 1"/>
          <p:cNvSpPr>
            <a:spLocks noGrp="1"/>
          </p:cNvSpPr>
          <p:nvPr>
            <p:ph type="title"/>
          </p:nvPr>
        </p:nvSpPr>
        <p:spPr>
          <a:xfrm>
            <a:off x="457200" y="142852"/>
            <a:ext cx="8229600" cy="720000"/>
          </a:xfrm>
        </p:spPr>
        <p:txBody>
          <a:bodyPr>
            <a:normAutofit fontScale="90000"/>
          </a:bodyPr>
          <a:lstStyle/>
          <a:p>
            <a:pPr algn="l">
              <a:lnSpc>
                <a:spcPct val="150000"/>
              </a:lnSpc>
              <a:defRPr/>
            </a:pPr>
            <a:r>
              <a:rPr lang="en-US" dirty="0" smtClean="0">
                <a:cs typeface="Times New Roman" pitchFamily="18" charset="0"/>
              </a:rPr>
              <a:t>Basic fundamental rules in Islam</a:t>
            </a:r>
            <a:endParaRPr lang="en-US" dirty="0">
              <a:cs typeface="Times New Roman" pitchFamily="18" charset="0"/>
            </a:endParaRPr>
          </a:p>
        </p:txBody>
      </p:sp>
      <p:sp>
        <p:nvSpPr>
          <p:cNvPr id="9" name="Rectangle 8"/>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6">
                                            <p:txEl>
                                              <p:pRg st="0" end="0"/>
                                            </p:txEl>
                                          </p:spTgt>
                                        </p:tgtEl>
                                        <p:attrNameLst>
                                          <p:attrName>style.visibility</p:attrName>
                                        </p:attrNameLst>
                                      </p:cBhvr>
                                      <p:to>
                                        <p:strVal val="visible"/>
                                      </p:to>
                                    </p:set>
                                    <p:anim calcmode="lin" valueType="num">
                                      <p:cBhvr additive="base">
                                        <p:cTn id="7" dur="500" fill="hold"/>
                                        <p:tgtEl>
                                          <p:spTgt spid="10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build="p" bldLvl="5" autoUpdateAnimBg="0"/>
      <p:bldP spid="7"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1"/>
          <p:cNvSpPr>
            <a:spLocks noChangeArrowheads="1"/>
          </p:cNvSpPr>
          <p:nvPr/>
        </p:nvSpPr>
        <p:spPr bwMode="auto">
          <a:xfrm>
            <a:off x="152400" y="285750"/>
            <a:ext cx="8839200" cy="2152650"/>
          </a:xfrm>
          <a:prstGeom prst="rect">
            <a:avLst/>
          </a:prstGeom>
          <a:noFill/>
          <a:ln w="28575">
            <a:solidFill>
              <a:srgbClr val="00B0F0"/>
            </a:solidFill>
            <a:miter lim="800000"/>
            <a:headEnd/>
            <a:tailEnd/>
          </a:ln>
        </p:spPr>
        <p:txBody>
          <a:bodyPr>
            <a:spAutoFit/>
          </a:bodyPr>
          <a:lstStyle/>
          <a:p>
            <a:pPr algn="just">
              <a:lnSpc>
                <a:spcPct val="150000"/>
              </a:lnSpc>
            </a:pPr>
            <a:r>
              <a:rPr lang="en-US" altLang="en-US" sz="3100" b="0">
                <a:latin typeface="Times New Roman" pitchFamily="18" charset="0"/>
                <a:cs typeface="Times New Roman" pitchFamily="18" charset="0"/>
              </a:rPr>
              <a:t>3- Permitting or forbidding that comes from Allah S.W.  must be thought of as it was due to reasons that serve the interests of human beings themselves.</a:t>
            </a:r>
          </a:p>
        </p:txBody>
      </p:sp>
      <p:sp>
        <p:nvSpPr>
          <p:cNvPr id="5" name="Rectangle 11"/>
          <p:cNvSpPr>
            <a:spLocks noChangeArrowheads="1"/>
          </p:cNvSpPr>
          <p:nvPr/>
        </p:nvSpPr>
        <p:spPr bwMode="auto">
          <a:xfrm>
            <a:off x="152400" y="2843213"/>
            <a:ext cx="8839200" cy="661987"/>
          </a:xfrm>
          <a:prstGeom prst="rect">
            <a:avLst/>
          </a:prstGeom>
          <a:noFill/>
          <a:ln w="28575">
            <a:solidFill>
              <a:srgbClr val="00B0F0"/>
            </a:solidFill>
            <a:miter lim="800000"/>
            <a:headEnd/>
            <a:tailEnd/>
          </a:ln>
        </p:spPr>
        <p:txBody>
          <a:bodyPr>
            <a:spAutoFit/>
          </a:bodyPr>
          <a:lstStyle/>
          <a:p>
            <a:pPr algn="just">
              <a:lnSpc>
                <a:spcPct val="150000"/>
              </a:lnSpc>
            </a:pPr>
            <a:r>
              <a:rPr lang="en-US" altLang="en-US" sz="2800" b="0">
                <a:latin typeface="Times New Roman" pitchFamily="18" charset="0"/>
                <a:cs typeface="Times New Roman" pitchFamily="18" charset="0"/>
              </a:rPr>
              <a:t>4- In Halal there is enough to abstain from Haram.</a:t>
            </a:r>
          </a:p>
        </p:txBody>
      </p:sp>
      <p:sp>
        <p:nvSpPr>
          <p:cNvPr id="7" name="Rectangle 11"/>
          <p:cNvSpPr>
            <a:spLocks noChangeArrowheads="1"/>
          </p:cNvSpPr>
          <p:nvPr/>
        </p:nvSpPr>
        <p:spPr bwMode="auto">
          <a:xfrm>
            <a:off x="152400" y="3873500"/>
            <a:ext cx="8839200" cy="1308100"/>
          </a:xfrm>
          <a:prstGeom prst="rect">
            <a:avLst/>
          </a:prstGeom>
          <a:noFill/>
          <a:ln w="28575">
            <a:solidFill>
              <a:srgbClr val="00B0F0"/>
            </a:solidFill>
            <a:miter lim="800000"/>
            <a:headEnd/>
            <a:tailEnd/>
          </a:ln>
        </p:spPr>
        <p:txBody>
          <a:bodyPr>
            <a:spAutoFit/>
          </a:bodyPr>
          <a:lstStyle/>
          <a:p>
            <a:pPr algn="just">
              <a:lnSpc>
                <a:spcPct val="150000"/>
              </a:lnSpc>
            </a:pPr>
            <a:r>
              <a:rPr lang="en-US" altLang="en-US" sz="2800" b="0">
                <a:latin typeface="Times New Roman" pitchFamily="18" charset="0"/>
                <a:cs typeface="Times New Roman" pitchFamily="18" charset="0"/>
              </a:rPr>
              <a:t>5- We should be encouraged to avoid suspicions things for the fear of getting caught into Haram.</a:t>
            </a:r>
          </a:p>
        </p:txBody>
      </p:sp>
      <p:sp>
        <p:nvSpPr>
          <p:cNvPr id="8" name="Rectangle 11"/>
          <p:cNvSpPr>
            <a:spLocks noChangeArrowheads="1"/>
          </p:cNvSpPr>
          <p:nvPr/>
        </p:nvSpPr>
        <p:spPr bwMode="auto">
          <a:xfrm>
            <a:off x="152400" y="5586413"/>
            <a:ext cx="8839200" cy="1308100"/>
          </a:xfrm>
          <a:prstGeom prst="rect">
            <a:avLst/>
          </a:prstGeom>
          <a:noFill/>
          <a:ln w="28575">
            <a:solidFill>
              <a:srgbClr val="00B0F0"/>
            </a:solidFill>
            <a:miter lim="800000"/>
            <a:headEnd/>
            <a:tailEnd/>
          </a:ln>
        </p:spPr>
        <p:txBody>
          <a:bodyPr>
            <a:spAutoFit/>
          </a:bodyPr>
          <a:lstStyle/>
          <a:p>
            <a:pPr algn="just">
              <a:lnSpc>
                <a:spcPct val="150000"/>
              </a:lnSpc>
            </a:pPr>
            <a:r>
              <a:rPr lang="en-US" altLang="en-US" sz="2800" b="0">
                <a:latin typeface="Times New Roman" pitchFamily="18" charset="0"/>
                <a:cs typeface="Times New Roman" pitchFamily="18" charset="0"/>
              </a:rPr>
              <a:t>6- Under certain circumstances only necessities permit prohibitions.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charRg st="4294967295" end="4294967295"/>
                                            </p:txEl>
                                          </p:spTgt>
                                        </p:tgtEl>
                                        <p:attrNameLst>
                                          <p:attrName>style.visibility</p:attrName>
                                        </p:attrNameLst>
                                      </p:cBhvr>
                                      <p:to>
                                        <p:strVal val="visible"/>
                                      </p:to>
                                    </p:set>
                                    <p:anim calcmode="lin" valueType="num">
                                      <p:cBhvr additive="base">
                                        <p:cTn id="7" dur="500" fill="hold"/>
                                        <p:tgtEl>
                                          <p:spTgt spid="5">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charRg st="4294967295" end="4294967295"/>
                                            </p:txEl>
                                          </p:spTgt>
                                        </p:tgtEl>
                                        <p:attrNameLst>
                                          <p:attrName>style.visibility</p:attrName>
                                        </p:attrNameLst>
                                      </p:cBhvr>
                                      <p:to>
                                        <p:strVal val="visible"/>
                                      </p:to>
                                    </p:set>
                                    <p:anim calcmode="lin" valueType="num">
                                      <p:cBhvr additive="base">
                                        <p:cTn id="13" dur="500" fill="hold"/>
                                        <p:tgtEl>
                                          <p:spTgt spid="7">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charRg st="4294967295" end="4294967295"/>
                                            </p:txEl>
                                          </p:spTgt>
                                        </p:tgtEl>
                                        <p:attrNameLst>
                                          <p:attrName>style.visibility</p:attrName>
                                        </p:attrNameLst>
                                      </p:cBhvr>
                                      <p:to>
                                        <p:strVal val="visible"/>
                                      </p:to>
                                    </p:set>
                                    <p:anim calcmode="lin" valueType="num">
                                      <p:cBhvr additive="base">
                                        <p:cTn id="19" dur="500" fill="hold"/>
                                        <p:tgtEl>
                                          <p:spTgt spid="8">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7" grpId="0" autoUpdateAnimBg="0"/>
      <p:bldP spid="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ChangeArrowheads="1"/>
          </p:cNvSpPr>
          <p:nvPr/>
        </p:nvSpPr>
        <p:spPr bwMode="auto">
          <a:xfrm>
            <a:off x="152400" y="2311414"/>
            <a:ext cx="8839200" cy="3046412"/>
          </a:xfrm>
          <a:prstGeom prst="rect">
            <a:avLst/>
          </a:prstGeom>
          <a:noFill/>
          <a:ln w="28575">
            <a:solidFill>
              <a:srgbClr val="00B0F0"/>
            </a:solidFill>
            <a:miter lim="800000"/>
            <a:headEnd/>
            <a:tailEnd/>
          </a:ln>
        </p:spPr>
        <p:txBody>
          <a:bodyPr>
            <a:spAutoFit/>
          </a:bodyPr>
          <a:lstStyle/>
          <a:p>
            <a:pPr algn="just">
              <a:lnSpc>
                <a:spcPct val="200000"/>
              </a:lnSpc>
            </a:pPr>
            <a:r>
              <a:rPr lang="en-US" altLang="en-US" sz="3200" b="0">
                <a:latin typeface="Times New Roman" pitchFamily="18" charset="0"/>
                <a:cs typeface="Times New Roman" pitchFamily="18" charset="0"/>
              </a:rPr>
              <a:t>The basic fundamental rules of Meat is </a:t>
            </a:r>
            <a:r>
              <a:rPr lang="en-US" altLang="en-US" sz="3200" b="0">
                <a:solidFill>
                  <a:srgbClr val="FF0000"/>
                </a:solidFill>
                <a:latin typeface="Times New Roman" pitchFamily="18" charset="0"/>
                <a:cs typeface="Times New Roman" pitchFamily="18" charset="0"/>
              </a:rPr>
              <a:t>forbidden</a:t>
            </a:r>
            <a:r>
              <a:rPr lang="en-US" altLang="en-US" sz="3200" b="0">
                <a:latin typeface="Times New Roman" pitchFamily="18" charset="0"/>
                <a:cs typeface="Times New Roman" pitchFamily="18" charset="0"/>
              </a:rPr>
              <a:t>, and this is an exception from the general rule that the basic rules of things are basically permissible.</a:t>
            </a:r>
          </a:p>
        </p:txBody>
      </p:sp>
      <p:sp>
        <p:nvSpPr>
          <p:cNvPr id="4" name="Title 1"/>
          <p:cNvSpPr>
            <a:spLocks noGrp="1"/>
          </p:cNvSpPr>
          <p:nvPr>
            <p:ph type="title"/>
          </p:nvPr>
        </p:nvSpPr>
        <p:spPr>
          <a:xfrm>
            <a:off x="457200" y="142852"/>
            <a:ext cx="8229600" cy="720000"/>
          </a:xfrm>
        </p:spPr>
        <p:txBody>
          <a:bodyPr>
            <a:normAutofit fontScale="90000"/>
          </a:bodyPr>
          <a:lstStyle/>
          <a:p>
            <a:pPr algn="l">
              <a:lnSpc>
                <a:spcPct val="150000"/>
              </a:lnSpc>
              <a:defRPr/>
            </a:pPr>
            <a:r>
              <a:rPr lang="en-US" dirty="0" smtClean="0">
                <a:cs typeface="Times New Roman" pitchFamily="18" charset="0"/>
              </a:rPr>
              <a:t>The basic fundamental rules of Meat</a:t>
            </a:r>
            <a:endParaRPr lang="en-US" dirty="0">
              <a:cs typeface="Times New Roman" pitchFamily="18" charset="0"/>
            </a:endParaRPr>
          </a:p>
        </p:txBody>
      </p:sp>
      <p:sp>
        <p:nvSpPr>
          <p:cNvPr id="6" name="Rectangle 5"/>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charRg st="4294967295" end="4294967295"/>
                                            </p:txEl>
                                          </p:spTgt>
                                        </p:tgtEl>
                                        <p:attrNameLst>
                                          <p:attrName>style.visibility</p:attrName>
                                        </p:attrNameLst>
                                      </p:cBhvr>
                                      <p:to>
                                        <p:strVal val="visible"/>
                                      </p:to>
                                    </p:set>
                                    <p:anim calcmode="lin" valueType="num">
                                      <p:cBhvr additive="base">
                                        <p:cTn id="7" dur="500" fill="hold"/>
                                        <p:tgtEl>
                                          <p:spTgt spid="5">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ChangeArrowheads="1"/>
          </p:cNvSpPr>
          <p:nvPr/>
        </p:nvSpPr>
        <p:spPr bwMode="auto">
          <a:xfrm>
            <a:off x="152400" y="1522413"/>
            <a:ext cx="8839200" cy="3786187"/>
          </a:xfrm>
          <a:prstGeom prst="rect">
            <a:avLst/>
          </a:prstGeom>
          <a:noFill/>
          <a:ln w="28575">
            <a:solidFill>
              <a:srgbClr val="00B0F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Imam Nawawi Allah’s mercy him has clarified this rule by saying: "if there is doubt to the nature of the slaughter of the animal/bird this will make the carcasses obtained  from such doubtful slaughter Haram. " [Saheeh Muslim, 13/116 ].</a:t>
            </a:r>
          </a:p>
        </p:txBody>
      </p:sp>
      <p:sp>
        <p:nvSpPr>
          <p:cNvPr id="9" name="Rectangle 11"/>
          <p:cNvSpPr>
            <a:spLocks noChangeArrowheads="1"/>
          </p:cNvSpPr>
          <p:nvPr/>
        </p:nvSpPr>
        <p:spPr bwMode="auto">
          <a:xfrm>
            <a:off x="533400" y="5562600"/>
            <a:ext cx="8153400" cy="800219"/>
          </a:xfrm>
          <a:prstGeom prst="rect">
            <a:avLst/>
          </a:prstGeom>
          <a:no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Low" rtl="1" eaLnBrk="0" hangingPunct="0">
              <a:lnSpc>
                <a:spcPct val="150000"/>
              </a:lnSpc>
              <a:defRPr/>
            </a:pPr>
            <a:r>
              <a:rPr lang="ar-SA" sz="1600" dirty="0">
                <a:latin typeface="Arial" pitchFamily="34" charset="0"/>
                <a:ea typeface="Times New Roman" pitchFamily="18" charset="0"/>
                <a:cs typeface="Simplified Arabic" pitchFamily="2" charset="-78"/>
              </a:rPr>
              <a:t>بل قد نقل الإمام النووي رحمه الله الإجماع على تقرير هذه القاعدة، فقال: "فيه بيان قاعدة مهمة وهي أنه إذا حصل الشك في الذكاة المبيحة للحيوان لم يحل، لأن الأصل تحريمه وهذا لا خلاف فيه".اهـ </a:t>
            </a:r>
            <a:r>
              <a:rPr lang="en-US" sz="1600" dirty="0">
                <a:latin typeface="Arial" pitchFamily="34" charset="0"/>
                <a:ea typeface="Times New Roman" pitchFamily="18" charset="0"/>
                <a:cs typeface="Simplified Arabic" pitchFamily="2" charset="-78"/>
              </a:rPr>
              <a:t>]</a:t>
            </a:r>
            <a:r>
              <a:rPr lang="ar-SA" sz="1600" dirty="0">
                <a:latin typeface="Arial" pitchFamily="34" charset="0"/>
                <a:ea typeface="Times New Roman" pitchFamily="18" charset="0"/>
                <a:cs typeface="Simplified Arabic" pitchFamily="2" charset="-78"/>
              </a:rPr>
              <a:t>شرح صحيح مسلم 13/116</a:t>
            </a:r>
            <a:r>
              <a:rPr lang="en-US" sz="1600" dirty="0">
                <a:latin typeface="Arial" pitchFamily="34" charset="0"/>
                <a:ea typeface="Times New Roman" pitchFamily="18" charset="0"/>
                <a:cs typeface="Simplified Arabic" pitchFamily="2" charset="-78"/>
              </a:rPr>
              <a:t>[</a:t>
            </a:r>
            <a:r>
              <a:rPr lang="ar-SA" sz="1600" dirty="0">
                <a:latin typeface="Arial" pitchFamily="34" charset="0"/>
                <a:ea typeface="Times New Roman" pitchFamily="18" charset="0"/>
                <a:cs typeface="Simplified Arabic" pitchFamily="2" charset="-78"/>
              </a:rPr>
              <a:t>.</a:t>
            </a:r>
            <a:endParaRPr lang="ar-SA" sz="1600" dirty="0">
              <a:latin typeface="Arial" pitchFamily="34" charset="0"/>
              <a:cs typeface="Simplified Arabic" pitchFamily="2" charset="-78"/>
            </a:endParaRPr>
          </a:p>
        </p:txBody>
      </p:sp>
      <p:sp>
        <p:nvSpPr>
          <p:cNvPr id="5" name="Title 1"/>
          <p:cNvSpPr>
            <a:spLocks noGrp="1"/>
          </p:cNvSpPr>
          <p:nvPr>
            <p:ph type="title"/>
          </p:nvPr>
        </p:nvSpPr>
        <p:spPr>
          <a:xfrm>
            <a:off x="457200" y="142852"/>
            <a:ext cx="8229600" cy="720000"/>
          </a:xfrm>
        </p:spPr>
        <p:txBody>
          <a:bodyPr>
            <a:noAutofit/>
          </a:bodyPr>
          <a:lstStyle/>
          <a:p>
            <a:pPr algn="l">
              <a:lnSpc>
                <a:spcPct val="150000"/>
              </a:lnSpc>
              <a:defRPr/>
            </a:pPr>
            <a:r>
              <a:rPr lang="en-US" sz="2800" i="1" dirty="0" smtClean="0">
                <a:cs typeface="Times New Roman" pitchFamily="18" charset="0"/>
              </a:rPr>
              <a:t>Comments on the</a:t>
            </a:r>
            <a:r>
              <a:rPr lang="en-US" sz="2800" dirty="0" smtClean="0">
                <a:cs typeface="Times New Roman" pitchFamily="18" charset="0"/>
              </a:rPr>
              <a:t> Basic fundamental rules of Meat</a:t>
            </a:r>
            <a:endParaRPr lang="en-US" sz="2800" dirty="0">
              <a:cs typeface="Times New Roman" pitchFamily="18" charset="0"/>
            </a:endParaRPr>
          </a:p>
        </p:txBody>
      </p:sp>
      <p:sp>
        <p:nvSpPr>
          <p:cNvPr id="6" name="Rectangle 5"/>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charRg st="4294967295" end="4294967295"/>
                                            </p:txEl>
                                          </p:spTgt>
                                        </p:tgtEl>
                                        <p:attrNameLst>
                                          <p:attrName>style.visibility</p:attrName>
                                        </p:attrNameLst>
                                      </p:cBhvr>
                                      <p:to>
                                        <p:strVal val="visible"/>
                                      </p:to>
                                    </p:set>
                                    <p:anim calcmode="lin" valueType="num">
                                      <p:cBhvr additive="base">
                                        <p:cTn id="7" dur="500" fill="hold"/>
                                        <p:tgtEl>
                                          <p:spTgt spid="7">
                                            <p:txEl>
                                              <p:charRg st="4294967295" end="429496729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charRg st="4294967295" end="429496729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1268570"/>
            <a:ext cx="8686800" cy="30176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rtl="1">
              <a:lnSpc>
                <a:spcPct val="150000"/>
              </a:lnSpc>
              <a:defRPr/>
            </a:pPr>
            <a:r>
              <a:rPr lang="en-US" sz="4400" b="0" dirty="0">
                <a:latin typeface="Times New Roman" pitchFamily="18" charset="0"/>
                <a:cs typeface="Times New Roman" pitchFamily="18" charset="0"/>
              </a:rPr>
              <a:t>In general, most of the ingredients  in food, pharmaceutical and health products come from animal sources.</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685800" y="685800"/>
            <a:ext cx="7772400" cy="221983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rtl="1">
              <a:lnSpc>
                <a:spcPct val="150000"/>
              </a:lnSpc>
              <a:defRPr/>
            </a:pPr>
            <a:r>
              <a:rPr lang="en-US" sz="3200" b="0" dirty="0">
                <a:latin typeface="Times New Roman" pitchFamily="18" charset="0"/>
                <a:cs typeface="Times New Roman" pitchFamily="18" charset="0"/>
              </a:rPr>
              <a:t>We do not want to deal with ingredients of animal sources according to the following rule in Islam:</a:t>
            </a:r>
          </a:p>
        </p:txBody>
      </p:sp>
      <p:grpSp>
        <p:nvGrpSpPr>
          <p:cNvPr id="2" name="Group 1"/>
          <p:cNvGrpSpPr>
            <a:grpSpLocks/>
          </p:cNvGrpSpPr>
          <p:nvPr/>
        </p:nvGrpSpPr>
        <p:grpSpPr bwMode="auto">
          <a:xfrm>
            <a:off x="685800" y="3124200"/>
            <a:ext cx="7772400" cy="3454400"/>
            <a:chOff x="685800" y="3124200"/>
            <a:chExt cx="7772400" cy="3454063"/>
          </a:xfrm>
        </p:grpSpPr>
        <p:sp>
          <p:nvSpPr>
            <p:cNvPr id="5" name="Rectangle 4"/>
            <p:cNvSpPr>
              <a:spLocks noChangeArrowheads="1"/>
            </p:cNvSpPr>
            <p:nvPr/>
          </p:nvSpPr>
          <p:spPr bwMode="auto">
            <a:xfrm>
              <a:off x="1752600" y="5562600"/>
              <a:ext cx="5410200" cy="1015663"/>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rtl="1">
                <a:lnSpc>
                  <a:spcPct val="150000"/>
                </a:lnSpc>
                <a:defRPr/>
              </a:pPr>
              <a:r>
                <a:rPr lang="ar-KW" sz="2000" dirty="0">
                  <a:cs typeface="Simplified Arabic" pitchFamily="2" charset="-78"/>
                </a:rPr>
                <a:t>مالا يتم ترك الحرام إلا بترك الجميع فتركه واجب</a:t>
              </a:r>
              <a:endParaRPr lang="en-US" sz="2000" dirty="0">
                <a:cs typeface="Simplified Arabic" pitchFamily="2" charset="-78"/>
              </a:endParaRPr>
            </a:p>
            <a:p>
              <a:pPr algn="ctr" rtl="1">
                <a:lnSpc>
                  <a:spcPct val="150000"/>
                </a:lnSpc>
                <a:defRPr/>
              </a:pPr>
              <a:r>
                <a:rPr lang="ar-KW" sz="2000" dirty="0">
                  <a:cs typeface="Simplified Arabic" pitchFamily="2" charset="-78"/>
                </a:rPr>
                <a:t>إذا غلب الحرام تطبق قاعدة المحضور</a:t>
              </a:r>
              <a:endParaRPr lang="en-US" sz="2000" dirty="0">
                <a:cs typeface="Simplified Arabic" pitchFamily="2" charset="-78"/>
              </a:endParaRPr>
            </a:p>
          </p:txBody>
        </p:sp>
        <p:sp>
          <p:nvSpPr>
            <p:cNvPr id="7" name="Rectangle 4"/>
            <p:cNvSpPr>
              <a:spLocks noChangeArrowheads="1"/>
            </p:cNvSpPr>
            <p:nvPr/>
          </p:nvSpPr>
          <p:spPr bwMode="auto">
            <a:xfrm>
              <a:off x="685800" y="3124200"/>
              <a:ext cx="7772400" cy="242111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rtl="1">
                <a:lnSpc>
                  <a:spcPct val="150000"/>
                </a:lnSpc>
                <a:defRPr/>
              </a:pPr>
              <a:r>
                <a:rPr lang="en-US" sz="2600" b="0" dirty="0">
                  <a:latin typeface="Times New Roman" pitchFamily="18" charset="0"/>
                  <a:cs typeface="Times New Roman" pitchFamily="18" charset="0"/>
                </a:rPr>
                <a:t>If there is a condition of avoiding a </a:t>
              </a:r>
              <a:r>
                <a:rPr lang="en-US" sz="2600" b="0" dirty="0">
                  <a:solidFill>
                    <a:srgbClr val="FF0000"/>
                  </a:solidFill>
                  <a:latin typeface="Times New Roman" pitchFamily="18" charset="0"/>
                  <a:cs typeface="Times New Roman" pitchFamily="18" charset="0"/>
                </a:rPr>
                <a:t>Haram</a:t>
              </a:r>
              <a:r>
                <a:rPr lang="en-US" sz="2600" b="0" dirty="0">
                  <a:latin typeface="Times New Roman" pitchFamily="18" charset="0"/>
                  <a:cs typeface="Times New Roman" pitchFamily="18" charset="0"/>
                </a:rPr>
                <a:t> component in a mixture of </a:t>
              </a:r>
              <a:r>
                <a:rPr lang="en-US" sz="2600" b="0" dirty="0">
                  <a:solidFill>
                    <a:srgbClr val="00B050"/>
                  </a:solidFill>
                  <a:latin typeface="Times New Roman" pitchFamily="18" charset="0"/>
                  <a:cs typeface="Times New Roman" pitchFamily="18" charset="0"/>
                </a:rPr>
                <a:t>Halal</a:t>
              </a:r>
              <a:r>
                <a:rPr lang="en-US" sz="2600" b="0" dirty="0">
                  <a:latin typeface="Times New Roman" pitchFamily="18" charset="0"/>
                  <a:cs typeface="Times New Roman" pitchFamily="18" charset="0"/>
                </a:rPr>
                <a:t> that is </a:t>
              </a:r>
              <a:r>
                <a:rPr lang="en-US" sz="2600" b="0" dirty="0">
                  <a:solidFill>
                    <a:srgbClr val="0033CC"/>
                  </a:solidFill>
                  <a:latin typeface="Times New Roman" pitchFamily="18" charset="0"/>
                  <a:cs typeface="Times New Roman" pitchFamily="18" charset="0"/>
                </a:rPr>
                <a:t>when the total mixture have to be left for the sake of avoiding that </a:t>
              </a:r>
              <a:r>
                <a:rPr lang="en-US" sz="2600" b="0" dirty="0">
                  <a:solidFill>
                    <a:srgbClr val="FF0000"/>
                  </a:solidFill>
                  <a:latin typeface="Times New Roman" pitchFamily="18" charset="0"/>
                  <a:cs typeface="Times New Roman" pitchFamily="18" charset="0"/>
                </a:rPr>
                <a:t>Haram</a:t>
              </a:r>
              <a:r>
                <a:rPr lang="en-US" sz="2600" b="0" dirty="0">
                  <a:latin typeface="Times New Roman" pitchFamily="18" charset="0"/>
                  <a:cs typeface="Times New Roman" pitchFamily="18" charset="0"/>
                </a:rPr>
                <a:t>, </a:t>
              </a:r>
              <a:r>
                <a:rPr lang="en-US" sz="2600" b="0" dirty="0">
                  <a:solidFill>
                    <a:srgbClr val="00B050"/>
                  </a:solidFill>
                  <a:latin typeface="Times New Roman" pitchFamily="18" charset="0"/>
                  <a:cs typeface="Times New Roman" pitchFamily="18" charset="0"/>
                </a:rPr>
                <a:t>then leaving it all will become a compulsory</a:t>
              </a:r>
              <a:r>
                <a:rPr lang="en-US" sz="2600" b="0" dirty="0">
                  <a:latin typeface="Times New Roman" pitchFamily="18" charset="0"/>
                  <a:cs typeface="Times New Roman" pitchFamily="18"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685800" y="1752600"/>
            <a:ext cx="7772400" cy="357405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lnSpc>
                <a:spcPct val="250000"/>
              </a:lnSpc>
              <a:defRPr/>
            </a:pPr>
            <a:r>
              <a:rPr lang="en-US" sz="3200" b="0" dirty="0">
                <a:latin typeface="Times New Roman" pitchFamily="18" charset="0"/>
                <a:cs typeface="Times New Roman" pitchFamily="18" charset="0"/>
              </a:rPr>
              <a:t>If we apply this rule and expand its application then we may cause people to be in a critical situation.</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
          <p:cNvSpPr>
            <a:spLocks noChangeArrowheads="1"/>
          </p:cNvSpPr>
          <p:nvPr/>
        </p:nvSpPr>
        <p:spPr bwMode="auto">
          <a:xfrm>
            <a:off x="609600" y="1676400"/>
            <a:ext cx="8229600" cy="1911350"/>
          </a:xfrm>
          <a:prstGeom prst="rect">
            <a:avLst/>
          </a:prstGeom>
          <a:noFill/>
          <a:ln w="28575">
            <a:solidFill>
              <a:srgbClr val="00B0F0"/>
            </a:solidFill>
            <a:miter lim="800000"/>
            <a:headEnd/>
            <a:tailEnd/>
          </a:ln>
        </p:spPr>
        <p:txBody>
          <a:bodyPr>
            <a:spAutoFit/>
          </a:bodyPr>
          <a:lstStyle/>
          <a:p>
            <a:pPr algn="just">
              <a:lnSpc>
                <a:spcPct val="200000"/>
              </a:lnSpc>
            </a:pPr>
            <a:r>
              <a:rPr lang="en-US" altLang="en-US" sz="3200" b="0">
                <a:latin typeface="Times New Roman" pitchFamily="18" charset="0"/>
                <a:cs typeface="Times New Roman" pitchFamily="18" charset="0"/>
              </a:rPr>
              <a:t>The previously basic fundamental rules where listed previously to remind:</a:t>
            </a:r>
          </a:p>
        </p:txBody>
      </p:sp>
      <p:sp>
        <p:nvSpPr>
          <p:cNvPr id="20490" name="Rectangle 11"/>
          <p:cNvSpPr>
            <a:spLocks noChangeArrowheads="1"/>
          </p:cNvSpPr>
          <p:nvPr/>
        </p:nvSpPr>
        <p:spPr bwMode="auto">
          <a:xfrm>
            <a:off x="609600" y="3810000"/>
            <a:ext cx="8229600" cy="2062163"/>
          </a:xfrm>
          <a:prstGeom prst="rect">
            <a:avLst/>
          </a:prstGeom>
          <a:noFill/>
          <a:ln w="28575">
            <a:solidFill>
              <a:srgbClr val="00B0F0"/>
            </a:solidFill>
            <a:miter lim="800000"/>
            <a:headEnd/>
            <a:tailEnd/>
          </a:ln>
        </p:spPr>
        <p:txBody>
          <a:bodyPr>
            <a:spAutoFit/>
          </a:bodyPr>
          <a:lstStyle/>
          <a:p>
            <a:pPr algn="just">
              <a:lnSpc>
                <a:spcPct val="200000"/>
              </a:lnSpc>
            </a:pPr>
            <a:r>
              <a:rPr lang="en-US" altLang="en-US" sz="3200" b="0" u="sng">
                <a:latin typeface="Times New Roman" pitchFamily="18" charset="0"/>
                <a:cs typeface="Times New Roman" pitchFamily="18" charset="0"/>
              </a:rPr>
              <a:t>Not to </a:t>
            </a:r>
            <a:r>
              <a:rPr lang="en-US" altLang="en-US" sz="3200" u="sng">
                <a:solidFill>
                  <a:srgbClr val="00B050"/>
                </a:solidFill>
                <a:latin typeface="Times New Roman" pitchFamily="18" charset="0"/>
                <a:cs typeface="Times New Roman" pitchFamily="18" charset="0"/>
              </a:rPr>
              <a:t>permit</a:t>
            </a:r>
            <a:r>
              <a:rPr lang="en-US" altLang="en-US" sz="3200" b="0" u="sng">
                <a:solidFill>
                  <a:srgbClr val="00B050"/>
                </a:solidFill>
                <a:latin typeface="Times New Roman" pitchFamily="18" charset="0"/>
                <a:cs typeface="Times New Roman" pitchFamily="18" charset="0"/>
              </a:rPr>
              <a:t> </a:t>
            </a:r>
            <a:r>
              <a:rPr lang="en-US" altLang="en-US" sz="3200" u="sng">
                <a:solidFill>
                  <a:srgbClr val="FF0000"/>
                </a:solidFill>
                <a:latin typeface="Times New Roman" pitchFamily="18" charset="0"/>
                <a:cs typeface="Times New Roman" pitchFamily="18" charset="0"/>
              </a:rPr>
              <a:t>forbidden</a:t>
            </a:r>
            <a:r>
              <a:rPr lang="en-US" altLang="en-US" sz="3200" b="0" u="sng">
                <a:solidFill>
                  <a:srgbClr val="FF0000"/>
                </a:solidFill>
                <a:latin typeface="Times New Roman" pitchFamily="18" charset="0"/>
                <a:cs typeface="Times New Roman" pitchFamily="18" charset="0"/>
              </a:rPr>
              <a:t> </a:t>
            </a:r>
            <a:r>
              <a:rPr lang="en-US" altLang="en-US" sz="3200" b="0" u="sng">
                <a:latin typeface="Times New Roman" pitchFamily="18" charset="0"/>
                <a:cs typeface="Times New Roman" pitchFamily="18" charset="0"/>
              </a:rPr>
              <a:t>things that are clearly </a:t>
            </a:r>
            <a:r>
              <a:rPr lang="en-US" altLang="en-US" sz="3200" u="sng">
                <a:solidFill>
                  <a:srgbClr val="FF0000"/>
                </a:solidFill>
                <a:latin typeface="Times New Roman" pitchFamily="18" charset="0"/>
                <a:cs typeface="Times New Roman" pitchFamily="18" charset="0"/>
              </a:rPr>
              <a:t>forbidden</a:t>
            </a:r>
            <a:r>
              <a:rPr lang="en-US" altLang="en-US" sz="3200" b="0" u="sng">
                <a:solidFill>
                  <a:srgbClr val="FF0000"/>
                </a:solidFill>
                <a:latin typeface="Times New Roman" pitchFamily="18" charset="0"/>
                <a:cs typeface="Times New Roman" pitchFamily="18" charset="0"/>
              </a:rPr>
              <a:t> </a:t>
            </a:r>
            <a:r>
              <a:rPr lang="en-US" altLang="en-US" sz="3200" b="0" u="sng">
                <a:latin typeface="Times New Roman" pitchFamily="18" charset="0"/>
                <a:cs typeface="Times New Roman" pitchFamily="18" charset="0"/>
              </a:rPr>
              <a:t>by </a:t>
            </a:r>
            <a:r>
              <a:rPr lang="en-US" altLang="en-US" sz="3200" b="0" u="sng">
                <a:solidFill>
                  <a:srgbClr val="00B050"/>
                </a:solidFill>
                <a:latin typeface="Times New Roman" pitchFamily="18" charset="0"/>
                <a:cs typeface="Times New Roman" pitchFamily="18" charset="0"/>
              </a:rPr>
              <a:t>Quran and Sunnah</a:t>
            </a:r>
            <a:r>
              <a:rPr lang="en-US" altLang="en-US" sz="3200" b="0" u="sng">
                <a:latin typeface="Times New Roman" pitchFamily="18" charset="0"/>
                <a:cs typeface="Times New Roman" pitchFamily="18" charset="0"/>
              </a:rPr>
              <a:t>.</a:t>
            </a:r>
            <a:r>
              <a:rPr lang="en-US" altLang="en-US" sz="3200" b="0">
                <a:latin typeface="Times New Roman" pitchFamily="18" charset="0"/>
                <a:cs typeface="Times New Roman" pitchFamily="18" charset="0"/>
              </a:rPr>
              <a:t> </a:t>
            </a:r>
          </a:p>
        </p:txBody>
      </p:sp>
      <p:sp>
        <p:nvSpPr>
          <p:cNvPr id="6" name="Title 1"/>
          <p:cNvSpPr>
            <a:spLocks noGrp="1"/>
          </p:cNvSpPr>
          <p:nvPr>
            <p:ph type="title"/>
          </p:nvPr>
        </p:nvSpPr>
        <p:spPr>
          <a:xfrm>
            <a:off x="457200" y="142852"/>
            <a:ext cx="8229600" cy="720000"/>
          </a:xfrm>
        </p:spPr>
        <p:txBody>
          <a:bodyPr>
            <a:noAutofit/>
          </a:bodyPr>
          <a:lstStyle/>
          <a:p>
            <a:pPr algn="l" eaLnBrk="0" hangingPunct="0">
              <a:defRPr/>
            </a:pPr>
            <a:r>
              <a:rPr lang="en-US" sz="2800" dirty="0" smtClean="0">
                <a:cs typeface="Times New Roman" pitchFamily="18" charset="0"/>
              </a:rPr>
              <a:t>Quran &amp; </a:t>
            </a:r>
            <a:r>
              <a:rPr lang="en-US" sz="2800" dirty="0" err="1" smtClean="0">
                <a:cs typeface="Times New Roman" pitchFamily="18" charset="0"/>
              </a:rPr>
              <a:t>Sunnah</a:t>
            </a:r>
            <a:endParaRPr lang="en-US" sz="2800" dirty="0">
              <a:cs typeface="Times New Roman" pitchFamily="18" charset="0"/>
            </a:endParaRPr>
          </a:p>
        </p:txBody>
      </p:sp>
      <p:sp>
        <p:nvSpPr>
          <p:cNvPr id="7" name="Rectangle 6"/>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90"/>
                                        </p:tgtEl>
                                        <p:attrNameLst>
                                          <p:attrName>style.visibility</p:attrName>
                                        </p:attrNameLst>
                                      </p:cBhvr>
                                      <p:to>
                                        <p:strVal val="visible"/>
                                      </p:to>
                                    </p:set>
                                    <p:animEffect transition="in" filter="fade">
                                      <p:cBhvr>
                                        <p:cTn id="7"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96636"/>
            <a:ext cx="7772400" cy="3204000"/>
          </a:xfrm>
        </p:spPr>
        <p:txBody>
          <a:bodyPr>
            <a:normAutofit fontScale="90000"/>
          </a:bodyPr>
          <a:lstStyle/>
          <a:p>
            <a:r>
              <a:rPr lang="en-IN" sz="1800" dirty="0" smtClean="0"/>
              <a:t>" </a:t>
            </a:r>
            <a:r>
              <a:rPr lang="en-IN" sz="1800" i="1" dirty="0" smtClean="0"/>
              <a:t>In The Name of Allah</a:t>
            </a:r>
            <a:r>
              <a:rPr lang="en-IN" sz="1800" dirty="0" smtClean="0"/>
              <a:t>, The Most Beneficent, The Most Merciful"</a:t>
            </a:r>
            <a:r>
              <a:rPr lang="en-IN" dirty="0" smtClean="0"/>
              <a:t> </a:t>
            </a:r>
            <a:br>
              <a:rPr lang="en-IN" dirty="0" smtClean="0"/>
            </a:br>
            <a:r>
              <a:rPr lang="en-US" dirty="0" smtClean="0">
                <a:latin typeface="Century Gothic" pitchFamily="34" charset="0"/>
              </a:rPr>
              <a:t/>
            </a:r>
            <a:br>
              <a:rPr lang="en-US" dirty="0" smtClean="0">
                <a:latin typeface="Century Gothic" pitchFamily="34" charset="0"/>
              </a:rPr>
            </a:br>
            <a:r>
              <a:rPr lang="en-US" altLang="en-US" dirty="0" smtClean="0">
                <a:latin typeface="Century Gothic" pitchFamily="34" charset="0"/>
                <a:ea typeface="MS PGothic" pitchFamily="34" charset="-128"/>
                <a:cs typeface="Times New Roman" pitchFamily="18" charset="0"/>
              </a:rPr>
              <a:t>Toward a Disciplined </a:t>
            </a:r>
            <a:r>
              <a:rPr lang="en-US" altLang="en-US" dirty="0" err="1" smtClean="0">
                <a:latin typeface="Century Gothic" pitchFamily="34" charset="0"/>
                <a:ea typeface="MS PGothic" pitchFamily="34" charset="-128"/>
                <a:cs typeface="Times New Roman" pitchFamily="18" charset="0"/>
              </a:rPr>
              <a:t>Fatwas</a:t>
            </a:r>
            <a:r>
              <a:rPr lang="en-US" altLang="en-US" dirty="0" smtClean="0">
                <a:latin typeface="Century Gothic" pitchFamily="34" charset="0"/>
                <a:ea typeface="MS PGothic" pitchFamily="34" charset="-128"/>
                <a:cs typeface="Times New Roman" pitchFamily="18" charset="0"/>
              </a:rPr>
              <a:t> for Pharmaceutical and Healthcare Products</a:t>
            </a:r>
            <a:br>
              <a:rPr lang="en-US" altLang="en-US" dirty="0" smtClean="0">
                <a:latin typeface="Century Gothic" pitchFamily="34" charset="0"/>
                <a:ea typeface="MS PGothic" pitchFamily="34" charset="-128"/>
                <a:cs typeface="Times New Roman" pitchFamily="18" charset="0"/>
              </a:rPr>
            </a:br>
            <a:r>
              <a:rPr lang="en-US" altLang="en-US" dirty="0" smtClean="0">
                <a:latin typeface="Century Gothic" pitchFamily="34" charset="0"/>
                <a:ea typeface="MS PGothic" pitchFamily="34" charset="-128"/>
                <a:cs typeface="Times New Roman" pitchFamily="18" charset="0"/>
              </a:rPr>
              <a:t/>
            </a:r>
            <a:br>
              <a:rPr lang="en-US" altLang="en-US" dirty="0" smtClean="0">
                <a:latin typeface="Century Gothic" pitchFamily="34" charset="0"/>
                <a:ea typeface="MS PGothic" pitchFamily="34" charset="-128"/>
                <a:cs typeface="Times New Roman" pitchFamily="18" charset="0"/>
              </a:rPr>
            </a:br>
            <a:r>
              <a:rPr lang="en-US" altLang="en-US" sz="2700" dirty="0" smtClean="0">
                <a:solidFill>
                  <a:schemeClr val="tx1">
                    <a:lumMod val="65000"/>
                    <a:lumOff val="35000"/>
                  </a:schemeClr>
                </a:solidFill>
                <a:latin typeface="Century Gothic" pitchFamily="34" charset="0"/>
                <a:ea typeface="MS PGothic" pitchFamily="34" charset="-128"/>
                <a:cs typeface="Times New Roman" pitchFamily="18" charset="0"/>
              </a:rPr>
              <a:t>By: Dr. Hani M. Al-Mazeedi</a:t>
            </a:r>
            <a:r>
              <a:rPr lang="en-US" altLang="en-US" dirty="0" smtClean="0">
                <a:latin typeface="Century Gothic" pitchFamily="34" charset="0"/>
                <a:ea typeface="MS PGothic" pitchFamily="34" charset="-128"/>
                <a:cs typeface="Times New Roman" pitchFamily="18" charset="0"/>
              </a:rPr>
              <a:t/>
            </a:r>
            <a:br>
              <a:rPr lang="en-US" altLang="en-US" dirty="0" smtClean="0">
                <a:latin typeface="Century Gothic" pitchFamily="34" charset="0"/>
                <a:ea typeface="MS PGothic" pitchFamily="34" charset="-128"/>
                <a:cs typeface="Times New Roman" pitchFamily="18" charset="0"/>
              </a:rPr>
            </a:br>
            <a:endParaRPr lang="en-IN" dirty="0">
              <a:latin typeface="Century Gothic" pitchFamily="34"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1"/>
          <p:cNvSpPr>
            <a:spLocks noChangeArrowheads="1"/>
          </p:cNvSpPr>
          <p:nvPr/>
        </p:nvSpPr>
        <p:spPr bwMode="auto">
          <a:xfrm>
            <a:off x="152400" y="2508250"/>
            <a:ext cx="8839200" cy="1911350"/>
          </a:xfrm>
          <a:prstGeom prst="rect">
            <a:avLst/>
          </a:prstGeom>
          <a:noFill/>
          <a:ln w="28575">
            <a:solidFill>
              <a:srgbClr val="00B0F0"/>
            </a:solidFill>
            <a:miter lim="800000"/>
            <a:headEnd/>
            <a:tailEnd/>
          </a:ln>
        </p:spPr>
        <p:txBody>
          <a:bodyPr>
            <a:spAutoFit/>
          </a:bodyPr>
          <a:lstStyle/>
          <a:p>
            <a:pPr algn="just">
              <a:lnSpc>
                <a:spcPct val="200000"/>
              </a:lnSpc>
            </a:pPr>
            <a:r>
              <a:rPr lang="en-GB" altLang="en-US" sz="3200" b="0">
                <a:latin typeface="Times New Roman" pitchFamily="18" charset="0"/>
                <a:cs typeface="Times New Roman" pitchFamily="18" charset="0"/>
              </a:rPr>
              <a:t>Fatwa is a religious answer to a question regarding a matter or an event under question. </a:t>
            </a:r>
            <a:endParaRPr lang="en-US" altLang="en-US" sz="3200" b="0">
              <a:latin typeface="Times New Roman" pitchFamily="18" charset="0"/>
              <a:cs typeface="Times New Roman" pitchFamily="18" charset="0"/>
            </a:endParaRPr>
          </a:p>
        </p:txBody>
      </p:sp>
      <p:sp>
        <p:nvSpPr>
          <p:cNvPr id="4" name="Rectangle 23"/>
          <p:cNvSpPr>
            <a:spLocks noChangeArrowheads="1"/>
          </p:cNvSpPr>
          <p:nvPr/>
        </p:nvSpPr>
        <p:spPr bwMode="auto">
          <a:xfrm>
            <a:off x="2514600" y="1116012"/>
            <a:ext cx="3810000" cy="70802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GB" sz="4000" b="0" dirty="0">
                <a:latin typeface="Times New Roman" pitchFamily="18" charset="0"/>
                <a:cs typeface="Times New Roman" pitchFamily="18" charset="0"/>
              </a:rPr>
              <a:t>What is Fatwa?</a:t>
            </a:r>
            <a:endParaRPr lang="en-US" sz="4000" b="0" dirty="0">
              <a:latin typeface="Times New Roman" pitchFamily="18" charset="0"/>
              <a:cs typeface="Times New Roman" pitchFamily="18" charset="0"/>
            </a:endParaRPr>
          </a:p>
        </p:txBody>
      </p:sp>
      <p:sp>
        <p:nvSpPr>
          <p:cNvPr id="6" name="Title 1"/>
          <p:cNvSpPr>
            <a:spLocks noGrp="1"/>
          </p:cNvSpPr>
          <p:nvPr>
            <p:ph type="title"/>
          </p:nvPr>
        </p:nvSpPr>
        <p:spPr>
          <a:xfrm>
            <a:off x="457200" y="142852"/>
            <a:ext cx="8229600" cy="720000"/>
          </a:xfrm>
        </p:spPr>
        <p:txBody>
          <a:bodyPr>
            <a:noAutofit/>
          </a:bodyPr>
          <a:lstStyle/>
          <a:p>
            <a:pPr algn="l" eaLnBrk="0" hangingPunct="0">
              <a:defRPr/>
            </a:pPr>
            <a:r>
              <a:rPr lang="en-US" sz="2800" dirty="0" smtClean="0">
                <a:cs typeface="Times New Roman" pitchFamily="18" charset="0"/>
              </a:rPr>
              <a:t>Fatwa</a:t>
            </a:r>
            <a:endParaRPr lang="en-US" sz="2800" dirty="0">
              <a:cs typeface="Times New Roman" pitchFamily="18" charset="0"/>
            </a:endParaRPr>
          </a:p>
        </p:txBody>
      </p:sp>
      <p:sp>
        <p:nvSpPr>
          <p:cNvPr id="7" name="Rectangle 6"/>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1"/>
          <p:cNvSpPr>
            <a:spLocks noChangeArrowheads="1"/>
          </p:cNvSpPr>
          <p:nvPr/>
        </p:nvSpPr>
        <p:spPr bwMode="auto">
          <a:xfrm>
            <a:off x="152400" y="3035300"/>
            <a:ext cx="8839200" cy="1911350"/>
          </a:xfrm>
          <a:prstGeom prst="rect">
            <a:avLst/>
          </a:prstGeom>
          <a:noFill/>
          <a:ln w="28575">
            <a:solidFill>
              <a:srgbClr val="00B0F0"/>
            </a:solidFill>
            <a:miter lim="800000"/>
            <a:headEnd/>
            <a:tailEnd/>
          </a:ln>
        </p:spPr>
        <p:txBody>
          <a:bodyPr>
            <a:spAutoFit/>
          </a:bodyPr>
          <a:lstStyle/>
          <a:p>
            <a:pPr algn="just">
              <a:lnSpc>
                <a:spcPct val="200000"/>
              </a:lnSpc>
            </a:pPr>
            <a:r>
              <a:rPr lang="en-GB" altLang="en-US" sz="3200" b="0">
                <a:latin typeface="Times New Roman" pitchFamily="18" charset="0"/>
                <a:cs typeface="Times New Roman" pitchFamily="18" charset="0"/>
              </a:rPr>
              <a:t>Mufti is a person who delivers the Fatwa </a:t>
            </a:r>
            <a:r>
              <a:rPr lang="en-US" altLang="en-US" sz="3200" b="0">
                <a:latin typeface="Times New Roman" pitchFamily="18" charset="0"/>
                <a:cs typeface="Times New Roman" pitchFamily="18" charset="0"/>
              </a:rPr>
              <a:t>provided that he is qualified to do so</a:t>
            </a:r>
            <a:r>
              <a:rPr lang="en-GB" altLang="en-US" sz="3200" b="0">
                <a:latin typeface="Times New Roman" pitchFamily="18" charset="0"/>
                <a:cs typeface="Times New Roman" pitchFamily="18" charset="0"/>
              </a:rPr>
              <a:t>.</a:t>
            </a:r>
            <a:endParaRPr lang="en-US" altLang="en-US" sz="3200" b="0">
              <a:latin typeface="Times New Roman" pitchFamily="18" charset="0"/>
              <a:cs typeface="Times New Roman" pitchFamily="18" charset="0"/>
            </a:endParaRPr>
          </a:p>
        </p:txBody>
      </p:sp>
      <p:sp>
        <p:nvSpPr>
          <p:cNvPr id="6" name="Rectangle 23"/>
          <p:cNvSpPr>
            <a:spLocks noChangeArrowheads="1"/>
          </p:cNvSpPr>
          <p:nvPr/>
        </p:nvSpPr>
        <p:spPr bwMode="auto">
          <a:xfrm>
            <a:off x="1981200" y="1643062"/>
            <a:ext cx="4648200" cy="70802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GB" sz="4000" b="0" dirty="0">
                <a:latin typeface="Times New Roman" pitchFamily="18" charset="0"/>
                <a:cs typeface="Times New Roman" pitchFamily="18" charset="0"/>
              </a:rPr>
              <a:t>Who is Mufti ?</a:t>
            </a:r>
            <a:endParaRPr lang="en-US" sz="4000" b="0" dirty="0">
              <a:latin typeface="Times New Roman" pitchFamily="18" charset="0"/>
              <a:cs typeface="Times New Roman" pitchFamily="18" charset="0"/>
            </a:endParaRPr>
          </a:p>
        </p:txBody>
      </p:sp>
      <p:sp>
        <p:nvSpPr>
          <p:cNvPr id="7" name="Title 1"/>
          <p:cNvSpPr>
            <a:spLocks noGrp="1"/>
          </p:cNvSpPr>
          <p:nvPr>
            <p:ph type="title"/>
          </p:nvPr>
        </p:nvSpPr>
        <p:spPr>
          <a:xfrm>
            <a:off x="457200" y="142852"/>
            <a:ext cx="8229600" cy="720000"/>
          </a:xfrm>
        </p:spPr>
        <p:txBody>
          <a:bodyPr>
            <a:noAutofit/>
          </a:bodyPr>
          <a:lstStyle/>
          <a:p>
            <a:pPr algn="l" eaLnBrk="0" hangingPunct="0">
              <a:defRPr/>
            </a:pPr>
            <a:r>
              <a:rPr lang="en-US" sz="2800" dirty="0" smtClean="0">
                <a:cs typeface="Times New Roman" pitchFamily="18" charset="0"/>
              </a:rPr>
              <a:t>Mufti</a:t>
            </a:r>
            <a:endParaRPr lang="en-US" sz="2800" dirty="0">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1"/>
          <p:cNvSpPr>
            <a:spLocks noChangeArrowheads="1"/>
          </p:cNvSpPr>
          <p:nvPr/>
        </p:nvSpPr>
        <p:spPr bwMode="auto">
          <a:xfrm>
            <a:off x="228600" y="1543181"/>
            <a:ext cx="8610600" cy="2600199"/>
          </a:xfrm>
          <a:prstGeom prst="rect">
            <a:avLst/>
          </a:prstGeom>
          <a:noFill/>
          <a:ln w="28575">
            <a:solidFill>
              <a:srgbClr val="00B0F0"/>
            </a:solidFill>
            <a:miter lim="800000"/>
            <a:headEnd/>
            <a:tailEnd/>
          </a:ln>
        </p:spPr>
        <p:txBody>
          <a:bodyPr>
            <a:spAutoFit/>
          </a:bodyPr>
          <a:lstStyle/>
          <a:p>
            <a:pPr algn="just">
              <a:lnSpc>
                <a:spcPct val="150000"/>
              </a:lnSpc>
            </a:pPr>
            <a:r>
              <a:rPr lang="en-US" altLang="en-US" sz="2800" b="0" dirty="0">
                <a:latin typeface="Times New Roman" pitchFamily="18" charset="0"/>
                <a:cs typeface="Times New Roman" pitchFamily="18" charset="0"/>
              </a:rPr>
              <a:t>Some Muftis who had lead conferences on </a:t>
            </a:r>
            <a:r>
              <a:rPr lang="en-US" altLang="en-US" sz="2800" b="0" u="sng" dirty="0">
                <a:latin typeface="Times New Roman" pitchFamily="18" charset="0"/>
                <a:cs typeface="Times New Roman" pitchFamily="18" charset="0"/>
              </a:rPr>
              <a:t>Islamic vision on health and medical problems</a:t>
            </a:r>
            <a:r>
              <a:rPr lang="en-US" altLang="en-US" sz="2800" b="0" dirty="0">
                <a:latin typeface="Times New Roman" pitchFamily="18" charset="0"/>
                <a:cs typeface="Times New Roman" pitchFamily="18" charset="0"/>
              </a:rPr>
              <a:t> have </a:t>
            </a:r>
            <a:r>
              <a:rPr lang="en-US" altLang="en-US" sz="2800" b="0" u="sng" dirty="0">
                <a:latin typeface="Times New Roman" pitchFamily="18" charset="0"/>
                <a:cs typeface="Times New Roman" pitchFamily="18" charset="0"/>
              </a:rPr>
              <a:t>missed</a:t>
            </a:r>
            <a:r>
              <a:rPr lang="en-US" altLang="en-US" sz="2800" b="0" dirty="0">
                <a:latin typeface="Times New Roman" pitchFamily="18" charset="0"/>
                <a:cs typeface="Times New Roman" pitchFamily="18" charset="0"/>
              </a:rPr>
              <a:t> out some obvious scientific facts, and they have issued their </a:t>
            </a:r>
            <a:r>
              <a:rPr lang="en-US" altLang="en-US" sz="2800" b="0" dirty="0" err="1">
                <a:latin typeface="Times New Roman" pitchFamily="18" charset="0"/>
                <a:cs typeface="Times New Roman" pitchFamily="18" charset="0"/>
              </a:rPr>
              <a:t>Fatwas</a:t>
            </a:r>
            <a:r>
              <a:rPr lang="en-US" altLang="en-US" sz="2800" b="0" dirty="0">
                <a:latin typeface="Times New Roman" pitchFamily="18" charset="0"/>
                <a:cs typeface="Times New Roman" pitchFamily="18" charset="0"/>
              </a:rPr>
              <a:t> based on </a:t>
            </a:r>
            <a:r>
              <a:rPr lang="en-US" altLang="en-US" sz="2800" b="0" u="sng" dirty="0">
                <a:latin typeface="Times New Roman" pitchFamily="18" charset="0"/>
                <a:cs typeface="Times New Roman" pitchFamily="18" charset="0"/>
              </a:rPr>
              <a:t>incorrect assumptions</a:t>
            </a:r>
            <a:r>
              <a:rPr lang="en-US" altLang="en-US" sz="2800" b="0" dirty="0">
                <a:latin typeface="Times New Roman" pitchFamily="18" charset="0"/>
                <a:cs typeface="Times New Roman" pitchFamily="18" charset="0"/>
              </a:rPr>
              <a:t>, and gave a rule that made:</a:t>
            </a:r>
          </a:p>
        </p:txBody>
      </p:sp>
      <p:sp>
        <p:nvSpPr>
          <p:cNvPr id="23562" name="Rectangle 11"/>
          <p:cNvSpPr>
            <a:spLocks noChangeArrowheads="1"/>
          </p:cNvSpPr>
          <p:nvPr/>
        </p:nvSpPr>
        <p:spPr bwMode="auto">
          <a:xfrm>
            <a:off x="228600" y="4264603"/>
            <a:ext cx="8610600" cy="1307537"/>
          </a:xfrm>
          <a:prstGeom prst="rect">
            <a:avLst/>
          </a:prstGeom>
          <a:noFill/>
          <a:ln w="28575">
            <a:solidFill>
              <a:srgbClr val="00B0F0"/>
            </a:solidFill>
            <a:miter lim="800000"/>
            <a:headEnd/>
            <a:tailEnd/>
          </a:ln>
        </p:spPr>
        <p:txBody>
          <a:bodyPr>
            <a:spAutoFit/>
          </a:bodyPr>
          <a:lstStyle/>
          <a:p>
            <a:pPr algn="just">
              <a:lnSpc>
                <a:spcPct val="150000"/>
              </a:lnSpc>
            </a:pPr>
            <a:r>
              <a:rPr lang="en-US" altLang="en-US" sz="2800" b="0">
                <a:latin typeface="Times New Roman" pitchFamily="18" charset="0"/>
                <a:cs typeface="Times New Roman" pitchFamily="18" charset="0"/>
              </a:rPr>
              <a:t>The Unclean (Najis) and forbidden (Haram) materials Pure (Tahir) and thus allowed them to be consumed or used.</a:t>
            </a:r>
          </a:p>
        </p:txBody>
      </p:sp>
      <p:sp>
        <p:nvSpPr>
          <p:cNvPr id="5" name="Title 1"/>
          <p:cNvSpPr>
            <a:spLocks noGrp="1"/>
          </p:cNvSpPr>
          <p:nvPr>
            <p:ph type="title"/>
          </p:nvPr>
        </p:nvSpPr>
        <p:spPr>
          <a:xfrm>
            <a:off x="457200" y="142852"/>
            <a:ext cx="8229600" cy="720000"/>
          </a:xfrm>
        </p:spPr>
        <p:txBody>
          <a:bodyPr>
            <a:noAutofit/>
          </a:bodyPr>
          <a:lstStyle/>
          <a:p>
            <a:pPr algn="l" eaLnBrk="0" hangingPunct="0">
              <a:defRPr/>
            </a:pPr>
            <a:r>
              <a:rPr lang="en-US" sz="2800" dirty="0" err="1" smtClean="0">
                <a:cs typeface="Times New Roman" pitchFamily="18" charset="0"/>
              </a:rPr>
              <a:t>Najis</a:t>
            </a:r>
            <a:r>
              <a:rPr lang="en-US" sz="2800" dirty="0" smtClean="0">
                <a:cs typeface="Times New Roman" pitchFamily="18" charset="0"/>
              </a:rPr>
              <a:t> &amp; </a:t>
            </a:r>
            <a:r>
              <a:rPr lang="en-US" sz="2800" dirty="0" err="1" smtClean="0">
                <a:cs typeface="Times New Roman" pitchFamily="18" charset="0"/>
              </a:rPr>
              <a:t>Tahir</a:t>
            </a:r>
            <a:endParaRPr lang="en-US" sz="2800" dirty="0">
              <a:cs typeface="Times New Roman" pitchFamily="18" charset="0"/>
            </a:endParaRPr>
          </a:p>
        </p:txBody>
      </p:sp>
      <p:sp>
        <p:nvSpPr>
          <p:cNvPr id="7" name="Rectangle 6"/>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62"/>
                                        </p:tgtEl>
                                        <p:attrNameLst>
                                          <p:attrName>style.visibility</p:attrName>
                                        </p:attrNameLst>
                                      </p:cBhvr>
                                      <p:to>
                                        <p:strVal val="visible"/>
                                      </p:to>
                                    </p:set>
                                    <p:animEffect transition="in" filter="fade">
                                      <p:cBhvr>
                                        <p:cTn id="7" dur="5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1"/>
          <p:cNvSpPr>
            <a:spLocks noChangeArrowheads="1"/>
          </p:cNvSpPr>
          <p:nvPr/>
        </p:nvSpPr>
        <p:spPr bwMode="auto">
          <a:xfrm>
            <a:off x="152400" y="2290763"/>
            <a:ext cx="8839200" cy="1911350"/>
          </a:xfrm>
          <a:prstGeom prst="rect">
            <a:avLst/>
          </a:prstGeom>
          <a:noFill/>
          <a:ln w="28575">
            <a:solidFill>
              <a:srgbClr val="00B0F0"/>
            </a:solidFill>
            <a:miter lim="800000"/>
            <a:headEnd/>
            <a:tailEnd/>
          </a:ln>
        </p:spPr>
        <p:txBody>
          <a:bodyPr>
            <a:spAutoFit/>
          </a:bodyPr>
          <a:lstStyle/>
          <a:p>
            <a:pPr algn="just">
              <a:lnSpc>
                <a:spcPct val="200000"/>
              </a:lnSpc>
            </a:pPr>
            <a:r>
              <a:rPr lang="en-GB" altLang="en-US" sz="3200" b="0">
                <a:latin typeface="Times New Roman" pitchFamily="18" charset="0"/>
                <a:cs typeface="Times New Roman" pitchFamily="18" charset="0"/>
              </a:rPr>
              <a:t>An Ifta committee is a group of Muftis deliver a Fatwa </a:t>
            </a:r>
            <a:r>
              <a:rPr lang="en-US" altLang="en-US" sz="3200" b="0">
                <a:latin typeface="Times New Roman" pitchFamily="18" charset="0"/>
                <a:cs typeface="Times New Roman" pitchFamily="18" charset="0"/>
              </a:rPr>
              <a:t>provided that they are qualified to do so</a:t>
            </a:r>
            <a:r>
              <a:rPr lang="en-GB" altLang="en-US" sz="3200" b="0">
                <a:latin typeface="Times New Roman" pitchFamily="18" charset="0"/>
                <a:cs typeface="Times New Roman" pitchFamily="18" charset="0"/>
              </a:rPr>
              <a:t>. </a:t>
            </a:r>
            <a:endParaRPr lang="en-US" altLang="en-US" sz="3200" b="0">
              <a:latin typeface="Times New Roman" pitchFamily="18" charset="0"/>
              <a:cs typeface="Times New Roman" pitchFamily="18" charset="0"/>
            </a:endParaRPr>
          </a:p>
        </p:txBody>
      </p:sp>
      <p:sp>
        <p:nvSpPr>
          <p:cNvPr id="6" name="Rectangle 23"/>
          <p:cNvSpPr>
            <a:spLocks noChangeArrowheads="1"/>
          </p:cNvSpPr>
          <p:nvPr/>
        </p:nvSpPr>
        <p:spPr bwMode="auto">
          <a:xfrm>
            <a:off x="1143000" y="1196975"/>
            <a:ext cx="6858000" cy="70802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GB" sz="4000" b="0" dirty="0">
                <a:latin typeface="Times New Roman" pitchFamily="18" charset="0"/>
                <a:cs typeface="Times New Roman" pitchFamily="18" charset="0"/>
              </a:rPr>
              <a:t>What is the Ifta committee?</a:t>
            </a:r>
            <a:endParaRPr lang="en-US" sz="4000" b="0" dirty="0">
              <a:latin typeface="Times New Roman" pitchFamily="18" charset="0"/>
              <a:cs typeface="Times New Roman" pitchFamily="18" charset="0"/>
            </a:endParaRPr>
          </a:p>
        </p:txBody>
      </p:sp>
      <p:sp>
        <p:nvSpPr>
          <p:cNvPr id="24583" name="Rectangle 11"/>
          <p:cNvSpPr>
            <a:spLocks noChangeArrowheads="1"/>
          </p:cNvSpPr>
          <p:nvPr/>
        </p:nvSpPr>
        <p:spPr bwMode="auto">
          <a:xfrm>
            <a:off x="152400" y="4565650"/>
            <a:ext cx="8839200" cy="1911350"/>
          </a:xfrm>
          <a:prstGeom prst="rect">
            <a:avLst/>
          </a:prstGeom>
          <a:noFill/>
          <a:ln w="28575">
            <a:solidFill>
              <a:srgbClr val="00B0F0"/>
            </a:solidFill>
            <a:miter lim="800000"/>
            <a:headEnd/>
            <a:tailEnd/>
          </a:ln>
        </p:spPr>
        <p:txBody>
          <a:bodyPr>
            <a:spAutoFit/>
          </a:bodyPr>
          <a:lstStyle/>
          <a:p>
            <a:pPr algn="just">
              <a:lnSpc>
                <a:spcPct val="200000"/>
              </a:lnSpc>
            </a:pPr>
            <a:r>
              <a:rPr lang="en-GB" altLang="en-US" sz="3200" b="0">
                <a:latin typeface="Times New Roman" pitchFamily="18" charset="0"/>
                <a:cs typeface="Times New Roman" pitchFamily="18" charset="0"/>
              </a:rPr>
              <a:t>Ifta committees are required to deliver a Fatwa specially on Emerging issues. </a:t>
            </a:r>
            <a:endParaRPr lang="en-US" altLang="en-US" sz="3200" b="0">
              <a:latin typeface="Times New Roman" pitchFamily="18" charset="0"/>
              <a:cs typeface="Times New Roman" pitchFamily="18" charset="0"/>
            </a:endParaRPr>
          </a:p>
        </p:txBody>
      </p:sp>
      <p:sp>
        <p:nvSpPr>
          <p:cNvPr id="8" name="Title 1"/>
          <p:cNvSpPr>
            <a:spLocks noGrp="1"/>
          </p:cNvSpPr>
          <p:nvPr>
            <p:ph type="title"/>
          </p:nvPr>
        </p:nvSpPr>
        <p:spPr>
          <a:xfrm>
            <a:off x="457200" y="142852"/>
            <a:ext cx="8229600" cy="720000"/>
          </a:xfrm>
        </p:spPr>
        <p:txBody>
          <a:bodyPr>
            <a:noAutofit/>
          </a:bodyPr>
          <a:lstStyle/>
          <a:p>
            <a:pPr algn="l" eaLnBrk="0" hangingPunct="0">
              <a:lnSpc>
                <a:spcPct val="80000"/>
              </a:lnSpc>
              <a:defRPr/>
            </a:pPr>
            <a:r>
              <a:rPr lang="en-GB" sz="2800" dirty="0" err="1" smtClean="0">
                <a:latin typeface="Times New Roman" pitchFamily="18" charset="0"/>
                <a:cs typeface="Times New Roman" pitchFamily="18" charset="0"/>
              </a:rPr>
              <a:t>Ifta</a:t>
            </a:r>
            <a:r>
              <a:rPr lang="en-GB" sz="2800" dirty="0" smtClean="0">
                <a:latin typeface="Times New Roman" pitchFamily="18" charset="0"/>
                <a:cs typeface="Times New Roman" pitchFamily="18" charset="0"/>
              </a:rPr>
              <a:t> committee &amp; Emerging</a:t>
            </a:r>
            <a:r>
              <a:rPr lang="ar-KW" sz="2800" dirty="0" smtClean="0">
                <a:latin typeface="Times New Roman" pitchFamily="18" charset="0"/>
                <a:cs typeface="Times New Roman" pitchFamily="18" charset="0"/>
              </a:rPr>
              <a:t>نوازل </a:t>
            </a:r>
            <a:r>
              <a:rPr lang="en-US"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issues</a:t>
            </a:r>
            <a:endParaRPr lang="en-US" sz="2800" dirty="0">
              <a:latin typeface="Times New Roman" pitchFamily="18" charset="0"/>
              <a:ea typeface="Times New Roman" pitchFamily="18" charset="0"/>
              <a:cs typeface="Times New Roman" pitchFamily="18" charset="0"/>
            </a:endParaRPr>
          </a:p>
        </p:txBody>
      </p:sp>
      <p:sp>
        <p:nvSpPr>
          <p:cNvPr id="9" name="Rectangle 8"/>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500"/>
                                        <p:tgtEl>
                                          <p:spTgt spid="24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83"/>
                                        </p:tgtEl>
                                        <p:attrNameLst>
                                          <p:attrName>style.visibility</p:attrName>
                                        </p:attrNameLst>
                                      </p:cBhvr>
                                      <p:to>
                                        <p:strVal val="visible"/>
                                      </p:to>
                                    </p:set>
                                    <p:animEffect transition="in" filter="fade">
                                      <p:cBhvr>
                                        <p:cTn id="12" dur="500"/>
                                        <p:tgtEl>
                                          <p:spTgt spid="245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2458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1"/>
          <p:cNvSpPr>
            <a:spLocks noChangeArrowheads="1"/>
          </p:cNvSpPr>
          <p:nvPr/>
        </p:nvSpPr>
        <p:spPr bwMode="auto">
          <a:xfrm>
            <a:off x="152400" y="2246324"/>
            <a:ext cx="8839200" cy="2897188"/>
          </a:xfrm>
          <a:prstGeom prst="rect">
            <a:avLst/>
          </a:prstGeom>
          <a:noFill/>
          <a:ln w="28575">
            <a:solidFill>
              <a:srgbClr val="00B0F0"/>
            </a:solidFill>
            <a:miter lim="800000"/>
            <a:headEnd/>
            <a:tailEnd/>
          </a:ln>
        </p:spPr>
        <p:txBody>
          <a:bodyPr>
            <a:spAutoFit/>
          </a:bodyPr>
          <a:lstStyle/>
          <a:p>
            <a:pPr algn="just">
              <a:lnSpc>
                <a:spcPct val="200000"/>
              </a:lnSpc>
            </a:pPr>
            <a:r>
              <a:rPr lang="en-US" altLang="en-US" sz="3200" b="0">
                <a:latin typeface="Times New Roman" pitchFamily="18" charset="0"/>
                <a:cs typeface="Times New Roman" pitchFamily="18" charset="0"/>
              </a:rPr>
              <a:t>Emerging issues are developments in our current time that were not known in the books of early Muslim scholars.</a:t>
            </a:r>
            <a:endParaRPr lang="en-GB" altLang="en-US" sz="3200" b="0">
              <a:latin typeface="Times New Roman" pitchFamily="18" charset="0"/>
              <a:cs typeface="Times New Roman" pitchFamily="18" charset="0"/>
            </a:endParaRPr>
          </a:p>
        </p:txBody>
      </p:sp>
      <p:sp>
        <p:nvSpPr>
          <p:cNvPr id="4" name="Title 1"/>
          <p:cNvSpPr>
            <a:spLocks noGrp="1"/>
          </p:cNvSpPr>
          <p:nvPr>
            <p:ph type="title"/>
          </p:nvPr>
        </p:nvSpPr>
        <p:spPr>
          <a:xfrm>
            <a:off x="457200" y="142852"/>
            <a:ext cx="8229600" cy="720000"/>
          </a:xfrm>
        </p:spPr>
        <p:txBody>
          <a:bodyPr>
            <a:noAutofit/>
          </a:bodyPr>
          <a:lstStyle/>
          <a:p>
            <a:pPr algn="l" eaLnBrk="0" hangingPunct="0">
              <a:lnSpc>
                <a:spcPct val="80000"/>
              </a:lnSpc>
              <a:defRPr/>
            </a:pPr>
            <a:r>
              <a:rPr lang="en-GB" sz="2800" dirty="0" smtClean="0">
                <a:latin typeface="Times New Roman" pitchFamily="18" charset="0"/>
                <a:cs typeface="Times New Roman" pitchFamily="18" charset="0"/>
              </a:rPr>
              <a:t>What is Emerging</a:t>
            </a:r>
            <a:r>
              <a:rPr lang="ar-KW" sz="2800" dirty="0" smtClean="0">
                <a:latin typeface="Times New Roman" pitchFamily="18" charset="0"/>
                <a:cs typeface="Times New Roman" pitchFamily="18" charset="0"/>
              </a:rPr>
              <a:t>نوازل </a:t>
            </a:r>
            <a:r>
              <a:rPr lang="en-US" sz="280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issues</a:t>
            </a:r>
            <a:endParaRPr lang="en-US" sz="2800" dirty="0">
              <a:latin typeface="Times New Roman" pitchFamily="18" charset="0"/>
              <a:ea typeface="Times New Roman" pitchFamily="18" charset="0"/>
              <a:cs typeface="Times New Roman" pitchFamily="18" charset="0"/>
            </a:endParaRPr>
          </a:p>
        </p:txBody>
      </p:sp>
      <p:sp>
        <p:nvSpPr>
          <p:cNvPr id="5" name="Rectangle 4"/>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1"/>
          <p:cNvSpPr>
            <a:spLocks noChangeArrowheads="1"/>
          </p:cNvSpPr>
          <p:nvPr/>
        </p:nvSpPr>
        <p:spPr bwMode="auto">
          <a:xfrm>
            <a:off x="152400" y="838200"/>
            <a:ext cx="8839200" cy="3697288"/>
          </a:xfrm>
          <a:prstGeom prst="rect">
            <a:avLst/>
          </a:prstGeom>
          <a:noFill/>
          <a:ln w="28575">
            <a:solidFill>
              <a:srgbClr val="00B0F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Muslim scholars now a day are required when they deal with emerging issues must take into account the impact of modern requirements to solve these issues </a:t>
            </a:r>
            <a:r>
              <a:rPr lang="en-US" altLang="en-US" sz="3200" b="0">
                <a:solidFill>
                  <a:srgbClr val="0070C0"/>
                </a:solidFill>
                <a:latin typeface="Times New Roman" pitchFamily="18" charset="0"/>
                <a:cs typeface="Times New Roman" pitchFamily="18" charset="0"/>
              </a:rPr>
              <a:t>without interfering with the fundamental bases of Islam. </a:t>
            </a:r>
            <a:endParaRPr lang="en-GB" altLang="en-US" sz="3200" b="0">
              <a:solidFill>
                <a:srgbClr val="0070C0"/>
              </a:solidFill>
              <a:latin typeface="Times New Roman" pitchFamily="18" charset="0"/>
              <a:cs typeface="Times New Roman" pitchFamily="18" charset="0"/>
            </a:endParaRP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
          <p:cNvSpPr>
            <a:spLocks noChangeArrowheads="1"/>
          </p:cNvSpPr>
          <p:nvPr/>
        </p:nvSpPr>
        <p:spPr bwMode="auto">
          <a:xfrm>
            <a:off x="142844" y="2749550"/>
            <a:ext cx="8839200" cy="2546338"/>
          </a:xfrm>
          <a:prstGeom prst="rect">
            <a:avLst/>
          </a:prstGeom>
          <a:noFill/>
          <a:ln w="28575">
            <a:solidFill>
              <a:srgbClr val="00B0F0"/>
            </a:solidFill>
            <a:miter lim="800000"/>
            <a:headEnd/>
            <a:tailEnd/>
          </a:ln>
        </p:spPr>
        <p:txBody>
          <a:bodyPr>
            <a:spAutoFit/>
          </a:bodyPr>
          <a:lstStyle/>
          <a:p>
            <a:pPr algn="just">
              <a:lnSpc>
                <a:spcPct val="200000"/>
              </a:lnSpc>
            </a:pPr>
            <a:r>
              <a:rPr lang="en-GB" altLang="en-US" sz="2800" b="0">
                <a:latin typeface="Times New Roman" pitchFamily="18" charset="0"/>
                <a:cs typeface="Times New Roman" pitchFamily="18" charset="0"/>
              </a:rPr>
              <a:t>Emerging issues under a Fatwa requires </a:t>
            </a:r>
            <a:r>
              <a:rPr lang="en-GB" altLang="en-US" sz="2800" baseline="30000">
                <a:solidFill>
                  <a:srgbClr val="FF0000"/>
                </a:solidFill>
                <a:latin typeface="Times New Roman" pitchFamily="18" charset="0"/>
                <a:cs typeface="Times New Roman" pitchFamily="18" charset="0"/>
              </a:rPr>
              <a:t>1</a:t>
            </a:r>
            <a:r>
              <a:rPr lang="en-GB" altLang="en-US" sz="2800" b="0">
                <a:latin typeface="Times New Roman" pitchFamily="18" charset="0"/>
                <a:cs typeface="Times New Roman" pitchFamily="18" charset="0"/>
              </a:rPr>
              <a:t>measuring (Qiyas </a:t>
            </a:r>
            <a:r>
              <a:rPr lang="ar-KW" altLang="en-US" sz="2800" b="0">
                <a:latin typeface="Times New Roman" pitchFamily="18" charset="0"/>
                <a:cs typeface="Simplified Arabic" pitchFamily="18" charset="-78"/>
              </a:rPr>
              <a:t>قياس</a:t>
            </a:r>
            <a:r>
              <a:rPr lang="en-GB" altLang="en-US" sz="2800" b="0">
                <a:latin typeface="Times New Roman" pitchFamily="18" charset="0"/>
                <a:cs typeface="Times New Roman" pitchFamily="18" charset="0"/>
              </a:rPr>
              <a:t>) to similar issues happened at the time of the Prophet Muhammad (peace be upon him, p.b.u.h). </a:t>
            </a:r>
            <a:endParaRPr lang="en-US" altLang="en-US" sz="2800" b="0">
              <a:latin typeface="Times New Roman" pitchFamily="18" charset="0"/>
              <a:cs typeface="Times New Roman" pitchFamily="18" charset="0"/>
            </a:endParaRPr>
          </a:p>
        </p:txBody>
      </p:sp>
      <p:sp>
        <p:nvSpPr>
          <p:cNvPr id="4" name="Rectangle 23"/>
          <p:cNvSpPr>
            <a:spLocks noChangeArrowheads="1"/>
          </p:cNvSpPr>
          <p:nvPr/>
        </p:nvSpPr>
        <p:spPr bwMode="auto">
          <a:xfrm>
            <a:off x="1143000" y="1285860"/>
            <a:ext cx="6858000" cy="70802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GB" sz="4000" b="0" dirty="0">
                <a:latin typeface="Times New Roman" pitchFamily="18" charset="0"/>
                <a:cs typeface="Times New Roman" pitchFamily="18" charset="0"/>
              </a:rPr>
              <a:t>How to solve emerging issues?</a:t>
            </a:r>
            <a:endParaRPr lang="en-US" sz="4000" b="0" dirty="0">
              <a:latin typeface="Times New Roman" pitchFamily="18" charset="0"/>
              <a:cs typeface="Times New Roman" pitchFamily="18" charset="0"/>
            </a:endParaRPr>
          </a:p>
        </p:txBody>
      </p:sp>
      <p:sp>
        <p:nvSpPr>
          <p:cNvPr id="18439" name="Rectangle 23"/>
          <p:cNvSpPr>
            <a:spLocks noChangeArrowheads="1"/>
          </p:cNvSpPr>
          <p:nvPr/>
        </p:nvSpPr>
        <p:spPr bwMode="auto">
          <a:xfrm>
            <a:off x="1524000" y="2006734"/>
            <a:ext cx="6096000" cy="707886"/>
          </a:xfrm>
          <a:prstGeom prst="rect">
            <a:avLst/>
          </a:prstGeom>
          <a:noFill/>
          <a:ln w="9525">
            <a:noFill/>
            <a:miter lim="800000"/>
            <a:headEnd/>
            <a:tailEnd/>
          </a:ln>
          <a:scene3d>
            <a:camera prst="orthographicFront"/>
            <a:lightRig rig="threePt" dir="t"/>
          </a:scene3d>
          <a:sp3d>
            <a:bevelT/>
          </a:sp3d>
        </p:spPr>
        <p:txBody>
          <a:bodyPr>
            <a:spAutoFit/>
          </a:bodyPr>
          <a:lstStyle/>
          <a:p>
            <a:pPr algn="ctr">
              <a:defRPr/>
            </a:pPr>
            <a:r>
              <a:rPr lang="en-GB" sz="4000" b="0" dirty="0">
                <a:latin typeface="Times New Roman" pitchFamily="18" charset="0"/>
                <a:cs typeface="Times New Roman" pitchFamily="18" charset="0"/>
              </a:rPr>
              <a:t>This is done on 3 levels</a:t>
            </a:r>
            <a:endParaRPr lang="en-US" sz="4000" b="0" dirty="0">
              <a:latin typeface="Times New Roman" pitchFamily="18" charset="0"/>
              <a:cs typeface="Times New Roman" pitchFamily="18" charset="0"/>
            </a:endParaRPr>
          </a:p>
        </p:txBody>
      </p:sp>
      <p:sp>
        <p:nvSpPr>
          <p:cNvPr id="6" name="Title 1"/>
          <p:cNvSpPr>
            <a:spLocks noGrp="1"/>
          </p:cNvSpPr>
          <p:nvPr>
            <p:ph type="title"/>
          </p:nvPr>
        </p:nvSpPr>
        <p:spPr>
          <a:xfrm>
            <a:off x="457200" y="142852"/>
            <a:ext cx="8229600" cy="720000"/>
          </a:xfrm>
        </p:spPr>
        <p:txBody>
          <a:bodyPr>
            <a:noAutofit/>
          </a:bodyPr>
          <a:lstStyle/>
          <a:p>
            <a:pPr algn="l" eaLnBrk="0" hangingPunct="0">
              <a:lnSpc>
                <a:spcPct val="80000"/>
              </a:lnSpc>
              <a:defRPr/>
            </a:pPr>
            <a:r>
              <a:rPr lang="en-IN" sz="3200" dirty="0" err="1" smtClean="0">
                <a:latin typeface="Times New Roman" pitchFamily="18" charset="0"/>
                <a:cs typeface="Times New Roman" pitchFamily="18" charset="0"/>
              </a:rPr>
              <a:t>Qiyas</a:t>
            </a:r>
            <a:endParaRPr lang="en-US" sz="3200" dirty="0">
              <a:latin typeface="Times New Roman" pitchFamily="18" charset="0"/>
              <a:ea typeface="Times New Roman" pitchFamily="18" charset="0"/>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1"/>
          <p:cNvSpPr>
            <a:spLocks noChangeArrowheads="1"/>
          </p:cNvSpPr>
          <p:nvPr/>
        </p:nvSpPr>
        <p:spPr bwMode="auto">
          <a:xfrm>
            <a:off x="152400" y="914400"/>
            <a:ext cx="8839200" cy="3786188"/>
          </a:xfrm>
          <a:prstGeom prst="rect">
            <a:avLst/>
          </a:prstGeom>
          <a:noFill/>
          <a:ln w="28575">
            <a:solidFill>
              <a:srgbClr val="00B0F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Or</a:t>
            </a:r>
          </a:p>
          <a:p>
            <a:pPr algn="just">
              <a:lnSpc>
                <a:spcPct val="150000"/>
              </a:lnSpc>
            </a:pPr>
            <a:r>
              <a:rPr lang="en-GB" altLang="en-US" sz="3200" baseline="30000">
                <a:solidFill>
                  <a:srgbClr val="FF0000"/>
                </a:solidFill>
                <a:latin typeface="Times New Roman" pitchFamily="18" charset="0"/>
                <a:cs typeface="Times New Roman" pitchFamily="18" charset="0"/>
              </a:rPr>
              <a:t>2</a:t>
            </a:r>
            <a:r>
              <a:rPr lang="en-GB" altLang="en-US" sz="3200" b="0">
                <a:latin typeface="Times New Roman" pitchFamily="18" charset="0"/>
                <a:cs typeface="Times New Roman" pitchFamily="18" charset="0"/>
              </a:rPr>
              <a:t>measuring to similar issues happened at the time of the companions of the Prophet Muhammad (p.b.u.h) </a:t>
            </a:r>
            <a:r>
              <a:rPr lang="en-US" altLang="en-US" sz="3200" b="0">
                <a:latin typeface="Times New Roman" pitchFamily="18" charset="0"/>
                <a:cs typeface="Times New Roman" pitchFamily="18" charset="0"/>
              </a:rPr>
              <a:t>since they are the </a:t>
            </a:r>
            <a:r>
              <a:rPr lang="en-GB" altLang="en-US" sz="3200" b="0">
                <a:latin typeface="Times New Roman" pitchFamily="18" charset="0"/>
                <a:cs typeface="Times New Roman" pitchFamily="18" charset="0"/>
              </a:rPr>
              <a:t>ones who understood Islam best after the death of Prophet Muhammad (p.b.u.h)*. </a:t>
            </a:r>
            <a:endParaRPr lang="en-US" altLang="en-US" sz="3200" b="0">
              <a:latin typeface="Times New Roman" pitchFamily="18" charset="0"/>
              <a:cs typeface="Times New Roman" pitchFamily="18" charset="0"/>
            </a:endParaRPr>
          </a:p>
        </p:txBody>
      </p:sp>
      <p:sp>
        <p:nvSpPr>
          <p:cNvPr id="4" name="Rectangle 23"/>
          <p:cNvSpPr>
            <a:spLocks noChangeArrowheads="1"/>
          </p:cNvSpPr>
          <p:nvPr/>
        </p:nvSpPr>
        <p:spPr bwMode="auto">
          <a:xfrm>
            <a:off x="228600" y="5083314"/>
            <a:ext cx="8382000" cy="954107"/>
          </a:xfrm>
          <a:prstGeom prst="rect">
            <a:avLst/>
          </a:prstGeom>
          <a:noFill/>
          <a:ln w="9525">
            <a:noFill/>
            <a:miter lim="800000"/>
            <a:headEnd/>
            <a:tailEnd/>
          </a:ln>
          <a:scene3d>
            <a:camera prst="orthographicFront"/>
            <a:lightRig rig="threePt" dir="t"/>
          </a:scene3d>
          <a:sp3d>
            <a:bevelT/>
          </a:sp3d>
        </p:spPr>
        <p:txBody>
          <a:bodyPr>
            <a:spAutoFit/>
          </a:bodyPr>
          <a:lstStyle/>
          <a:p>
            <a:pPr algn="just">
              <a:defRPr/>
            </a:pPr>
            <a:r>
              <a:rPr lang="en-GB" sz="2800" b="0" dirty="0">
                <a:latin typeface="Times New Roman" pitchFamily="18" charset="0"/>
                <a:cs typeface="Times New Roman" pitchFamily="18" charset="0"/>
              </a:rPr>
              <a:t>*With the condition that there act does not interfere with a correct text of a </a:t>
            </a:r>
            <a:r>
              <a:rPr lang="en-GB" sz="2800" b="0" dirty="0" err="1">
                <a:latin typeface="Times New Roman" pitchFamily="18" charset="0"/>
                <a:cs typeface="Times New Roman" pitchFamily="18" charset="0"/>
              </a:rPr>
              <a:t>hadith</a:t>
            </a:r>
            <a:r>
              <a:rPr lang="en-GB" sz="2800" b="0" dirty="0">
                <a:latin typeface="Times New Roman" pitchFamily="18" charset="0"/>
                <a:cs typeface="Times New Roman" pitchFamily="18" charset="0"/>
              </a:rPr>
              <a:t> from Mohammed </a:t>
            </a:r>
            <a:r>
              <a:rPr lang="en-GB" sz="2800" b="0" dirty="0" err="1">
                <a:latin typeface="Times New Roman" pitchFamily="18" charset="0"/>
                <a:cs typeface="Times New Roman" pitchFamily="18" charset="0"/>
              </a:rPr>
              <a:t>pbuh</a:t>
            </a:r>
            <a:r>
              <a:rPr lang="en-GB" sz="2800" b="0" dirty="0">
                <a:latin typeface="Times New Roman" pitchFamily="18" charset="0"/>
                <a:cs typeface="Times New Roman" pitchFamily="18" charset="0"/>
              </a:rPr>
              <a:t>.</a:t>
            </a:r>
            <a:endParaRPr lang="en-US" sz="28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1"/>
          <p:cNvSpPr>
            <a:spLocks noChangeArrowheads="1"/>
          </p:cNvSpPr>
          <p:nvPr/>
        </p:nvSpPr>
        <p:spPr bwMode="auto">
          <a:xfrm>
            <a:off x="228600" y="1627205"/>
            <a:ext cx="8763000" cy="4373563"/>
          </a:xfrm>
          <a:prstGeom prst="rect">
            <a:avLst/>
          </a:prstGeom>
          <a:noFill/>
          <a:ln w="28575">
            <a:solidFill>
              <a:srgbClr val="00B0F0"/>
            </a:solidFill>
            <a:miter lim="800000"/>
            <a:headEnd/>
            <a:tailEnd/>
          </a:ln>
        </p:spPr>
        <p:txBody>
          <a:bodyPr>
            <a:spAutoFit/>
          </a:bodyPr>
          <a:lstStyle/>
          <a:p>
            <a:pPr algn="just"/>
            <a:r>
              <a:rPr lang="en-US" altLang="en-US" sz="3200" b="0">
                <a:latin typeface="Times New Roman" pitchFamily="18" charset="0"/>
                <a:cs typeface="Times New Roman" pitchFamily="18" charset="0"/>
              </a:rPr>
              <a:t>Or</a:t>
            </a:r>
          </a:p>
          <a:p>
            <a:pPr algn="just">
              <a:lnSpc>
                <a:spcPct val="200000"/>
              </a:lnSpc>
            </a:pPr>
            <a:r>
              <a:rPr lang="en-GB" altLang="en-US" sz="3200" baseline="30000">
                <a:solidFill>
                  <a:srgbClr val="FF0000"/>
                </a:solidFill>
                <a:latin typeface="Times New Roman" pitchFamily="18" charset="0"/>
                <a:cs typeface="Times New Roman" pitchFamily="18" charset="0"/>
              </a:rPr>
              <a:t>3</a:t>
            </a:r>
            <a:r>
              <a:rPr lang="en-GB" altLang="en-US" sz="3200" b="0">
                <a:latin typeface="Times New Roman" pitchFamily="18" charset="0"/>
                <a:cs typeface="Times New Roman" pitchFamily="18" charset="0"/>
              </a:rPr>
              <a:t>measuring on closely related Fatwas delivered by early Muslim scholars (Jumhoor) like Abuhanifah, Malik, Shafii, Ahmad ben Hambal or Iben Taymiah Allah’s mercy on them all.</a:t>
            </a:r>
            <a:endParaRPr lang="en-US" altLang="en-US" sz="3200" b="0">
              <a:latin typeface="Times New Roman" pitchFamily="18" charset="0"/>
              <a:cs typeface="Times New Roman" pitchFamily="18" charset="0"/>
            </a:endParaRPr>
          </a:p>
        </p:txBody>
      </p:sp>
      <p:sp>
        <p:nvSpPr>
          <p:cNvPr id="5" name="Title 1"/>
          <p:cNvSpPr>
            <a:spLocks noGrp="1"/>
          </p:cNvSpPr>
          <p:nvPr>
            <p:ph type="title"/>
          </p:nvPr>
        </p:nvSpPr>
        <p:spPr>
          <a:xfrm>
            <a:off x="457200" y="142852"/>
            <a:ext cx="8229600" cy="720000"/>
          </a:xfrm>
        </p:spPr>
        <p:txBody>
          <a:bodyPr>
            <a:noAutofit/>
          </a:bodyPr>
          <a:lstStyle/>
          <a:p>
            <a:pPr algn="l" eaLnBrk="0" hangingPunct="0">
              <a:lnSpc>
                <a:spcPct val="80000"/>
              </a:lnSpc>
              <a:defRPr/>
            </a:pPr>
            <a:r>
              <a:rPr lang="en-IN" sz="3200" dirty="0" err="1" smtClean="0">
                <a:latin typeface="Times New Roman" pitchFamily="18" charset="0"/>
                <a:cs typeface="Times New Roman" pitchFamily="18" charset="0"/>
              </a:rPr>
              <a:t>Jumhoor</a:t>
            </a:r>
            <a:endParaRPr lang="en-US" sz="3200" dirty="0">
              <a:latin typeface="Times New Roman" pitchFamily="18" charset="0"/>
              <a:ea typeface="Times New Roman" pitchFamily="18" charset="0"/>
              <a:cs typeface="Times New Roman" pitchFamily="18" charset="0"/>
            </a:endParaRPr>
          </a:p>
        </p:txBody>
      </p:sp>
      <p:sp>
        <p:nvSpPr>
          <p:cNvPr id="6" name="Rectangle 5"/>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1"/>
          <p:cNvSpPr>
            <a:spLocks noChangeArrowheads="1"/>
          </p:cNvSpPr>
          <p:nvPr/>
        </p:nvSpPr>
        <p:spPr bwMode="auto">
          <a:xfrm>
            <a:off x="152400" y="1228725"/>
            <a:ext cx="8839200" cy="4568825"/>
          </a:xfrm>
          <a:prstGeom prst="rect">
            <a:avLst/>
          </a:prstGeom>
          <a:noFill/>
          <a:ln w="28575">
            <a:solidFill>
              <a:srgbClr val="00B0F0"/>
            </a:solidFill>
            <a:miter lim="800000"/>
            <a:headEnd/>
            <a:tailEnd/>
          </a:ln>
        </p:spPr>
        <p:txBody>
          <a:bodyPr>
            <a:spAutoFit/>
          </a:bodyPr>
          <a:lstStyle/>
          <a:p>
            <a:pPr algn="just">
              <a:lnSpc>
                <a:spcPct val="200000"/>
              </a:lnSpc>
            </a:pPr>
            <a:r>
              <a:rPr lang="en-GB" altLang="en-US" sz="3000" b="0">
                <a:latin typeface="Times New Roman" pitchFamily="18" charset="0"/>
                <a:cs typeface="Times New Roman" pitchFamily="18" charset="0"/>
              </a:rPr>
              <a:t>When a fatwa is delivered, the Ifta committee decisions will based their fatwas on the specific matter or events that was put together in front of the Ifta committee, and when it is delivered, it is </a:t>
            </a:r>
            <a:r>
              <a:rPr lang="en-GB" altLang="en-US" sz="3000" b="0" u="sng">
                <a:latin typeface="Times New Roman" pitchFamily="18" charset="0"/>
                <a:cs typeface="Times New Roman" pitchFamily="18" charset="0"/>
              </a:rPr>
              <a:t>assumed</a:t>
            </a:r>
            <a:r>
              <a:rPr lang="en-GB" altLang="en-US" sz="3000" b="0">
                <a:latin typeface="Times New Roman" pitchFamily="18" charset="0"/>
                <a:cs typeface="Times New Roman" pitchFamily="18" charset="0"/>
              </a:rPr>
              <a:t> that it happened the way it has been narrated</a:t>
            </a:r>
            <a:endParaRPr lang="en-US" altLang="en-US" sz="3000" b="0">
              <a:latin typeface="Times New Roman" pitchFamily="18" charset="0"/>
              <a:cs typeface="Times New Roman" pitchFamily="18" charset="0"/>
            </a:endParaRPr>
          </a:p>
        </p:txBody>
      </p:sp>
      <p:sp>
        <p:nvSpPr>
          <p:cNvPr id="5" name="Title 1"/>
          <p:cNvSpPr>
            <a:spLocks noGrp="1"/>
          </p:cNvSpPr>
          <p:nvPr>
            <p:ph type="title"/>
          </p:nvPr>
        </p:nvSpPr>
        <p:spPr>
          <a:xfrm>
            <a:off x="457200" y="142852"/>
            <a:ext cx="8229600" cy="720000"/>
          </a:xfrm>
        </p:spPr>
        <p:txBody>
          <a:bodyPr>
            <a:noAutofit/>
          </a:bodyPr>
          <a:lstStyle/>
          <a:p>
            <a:pPr algn="l" eaLnBrk="0" hangingPunct="0">
              <a:lnSpc>
                <a:spcPct val="80000"/>
              </a:lnSpc>
              <a:defRPr/>
            </a:pPr>
            <a:r>
              <a:rPr lang="en-IN" sz="3200" dirty="0" smtClean="0">
                <a:latin typeface="Times New Roman" pitchFamily="18" charset="0"/>
                <a:cs typeface="Times New Roman" pitchFamily="18" charset="0"/>
              </a:rPr>
              <a:t>Some of the conditions of </a:t>
            </a:r>
            <a:r>
              <a:rPr lang="en-IN" sz="3200" dirty="0" err="1" smtClean="0">
                <a:latin typeface="Times New Roman" pitchFamily="18" charset="0"/>
                <a:cs typeface="Times New Roman" pitchFamily="18" charset="0"/>
              </a:rPr>
              <a:t>Fatwas</a:t>
            </a:r>
            <a:endParaRPr lang="en-US" sz="3200" dirty="0">
              <a:latin typeface="Times New Roman" pitchFamily="18" charset="0"/>
              <a:ea typeface="Times New Roman" pitchFamily="18" charset="0"/>
              <a:cs typeface="Times New Roman" pitchFamily="18" charset="0"/>
            </a:endParaRPr>
          </a:p>
        </p:txBody>
      </p:sp>
      <p:sp>
        <p:nvSpPr>
          <p:cNvPr id="6" name="Rectangle 5"/>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lnSpc>
                <a:spcPct val="200000"/>
              </a:lnSpc>
              <a:defRPr/>
            </a:pPr>
            <a:r>
              <a:rPr lang="en-US" dirty="0" smtClean="0">
                <a:latin typeface="Times New Roman" pitchFamily="18" charset="0"/>
                <a:cs typeface="Times New Roman" pitchFamily="18" charset="0"/>
              </a:rPr>
              <a:t>The main reason for this topic is due to the common shared mistakes by few muftis now a day related to the rule of Islam on intentional and unintentional incidents of obtaining </a:t>
            </a:r>
            <a:r>
              <a:rPr lang="en-US" dirty="0" err="1" smtClean="0">
                <a:latin typeface="Times New Roman" pitchFamily="18" charset="0"/>
                <a:cs typeface="Times New Roman" pitchFamily="18" charset="0"/>
              </a:rPr>
              <a:t>Najis</a:t>
            </a:r>
            <a:r>
              <a:rPr lang="en-US" dirty="0" smtClean="0">
                <a:latin typeface="Times New Roman" pitchFamily="18" charset="0"/>
                <a:cs typeface="Times New Roman" pitchFamily="18" charset="0"/>
              </a:rPr>
              <a:t> raw materials to be used in pharmaceutical, cosmetics, skin and health care products and processed food like fat and fatty acids, enzymes, alcohol, and gelatin.</a:t>
            </a:r>
            <a:endParaRPr lang="en-US" dirty="0">
              <a:latin typeface="Times New Roman" pitchFamily="18" charset="0"/>
              <a:cs typeface="Times New Roman" pitchFamily="18"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lnSpc>
                <a:spcPct val="150000"/>
              </a:lnSpc>
              <a:spcBef>
                <a:spcPts val="600"/>
              </a:spcBef>
              <a:defRPr/>
            </a:pPr>
            <a:r>
              <a:rPr lang="en-US" dirty="0" smtClean="0">
                <a:solidFill>
                  <a:schemeClr val="tx1">
                    <a:lumMod val="75000"/>
                    <a:lumOff val="25000"/>
                  </a:schemeClr>
                </a:solidFill>
                <a:cs typeface="Times New Roman" pitchFamily="18" charset="0"/>
              </a:rPr>
              <a:t>Scope</a:t>
            </a:r>
            <a:endParaRPr lang="en-US" dirty="0">
              <a:solidFill>
                <a:schemeClr val="tx1">
                  <a:lumMod val="75000"/>
                  <a:lumOff val="25000"/>
                </a:schemeClr>
              </a:solidFill>
              <a:cs typeface="Times New Roman" pitchFamily="18"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1"/>
          <p:cNvSpPr>
            <a:spLocks noChangeArrowheads="1"/>
          </p:cNvSpPr>
          <p:nvPr/>
        </p:nvSpPr>
        <p:spPr bwMode="auto">
          <a:xfrm>
            <a:off x="152400" y="152400"/>
            <a:ext cx="8839200" cy="1911350"/>
          </a:xfrm>
          <a:prstGeom prst="rect">
            <a:avLst/>
          </a:prstGeom>
          <a:noFill/>
          <a:ln w="28575">
            <a:solidFill>
              <a:srgbClr val="00B0F0"/>
            </a:solidFill>
            <a:miter lim="800000"/>
            <a:headEnd/>
            <a:tailEnd/>
          </a:ln>
        </p:spPr>
        <p:txBody>
          <a:bodyPr>
            <a:spAutoFit/>
          </a:bodyPr>
          <a:lstStyle/>
          <a:p>
            <a:pPr marL="457200" indent="-457200" algn="just">
              <a:lnSpc>
                <a:spcPct val="200000"/>
              </a:lnSpc>
              <a:buFontTx/>
              <a:buChar char="•"/>
            </a:pPr>
            <a:r>
              <a:rPr lang="en-GB" altLang="en-US" sz="3200" b="0">
                <a:latin typeface="Times New Roman" pitchFamily="18" charset="0"/>
                <a:cs typeface="Times New Roman" pitchFamily="18" charset="0"/>
              </a:rPr>
              <a:t>Ifta committee always </a:t>
            </a:r>
            <a:r>
              <a:rPr lang="en-GB" altLang="en-US" sz="3200" b="0" u="sng">
                <a:latin typeface="Times New Roman" pitchFamily="18" charset="0"/>
                <a:cs typeface="Times New Roman" pitchFamily="18" charset="0"/>
              </a:rPr>
              <a:t>asks many questions </a:t>
            </a:r>
            <a:r>
              <a:rPr lang="en-GB" altLang="en-US" sz="3200" b="0">
                <a:latin typeface="Times New Roman" pitchFamily="18" charset="0"/>
                <a:cs typeface="Times New Roman" pitchFamily="18" charset="0"/>
              </a:rPr>
              <a:t>to see if an event happened the way it has been tailored.</a:t>
            </a:r>
          </a:p>
        </p:txBody>
      </p:sp>
      <p:grpSp>
        <p:nvGrpSpPr>
          <p:cNvPr id="2" name="Group 8"/>
          <p:cNvGrpSpPr>
            <a:grpSpLocks/>
          </p:cNvGrpSpPr>
          <p:nvPr/>
        </p:nvGrpSpPr>
        <p:grpSpPr bwMode="auto">
          <a:xfrm>
            <a:off x="152400" y="2527300"/>
            <a:ext cx="8839200" cy="4178300"/>
            <a:chOff x="152400" y="2527898"/>
            <a:chExt cx="8839200" cy="4177702"/>
          </a:xfrm>
        </p:grpSpPr>
        <p:grpSp>
          <p:nvGrpSpPr>
            <p:cNvPr id="3" name="Group 1"/>
            <p:cNvGrpSpPr>
              <a:grpSpLocks/>
            </p:cNvGrpSpPr>
            <p:nvPr/>
          </p:nvGrpSpPr>
          <p:grpSpPr bwMode="auto">
            <a:xfrm>
              <a:off x="152400" y="2527898"/>
              <a:ext cx="8839200" cy="4177702"/>
              <a:chOff x="152400" y="2527898"/>
              <a:chExt cx="8839200" cy="4177702"/>
            </a:xfrm>
          </p:grpSpPr>
          <p:sp>
            <p:nvSpPr>
              <p:cNvPr id="4" name="Rectangle 23"/>
              <p:cNvSpPr>
                <a:spLocks noChangeArrowheads="1"/>
              </p:cNvSpPr>
              <p:nvPr/>
            </p:nvSpPr>
            <p:spPr bwMode="auto">
              <a:xfrm>
                <a:off x="457200" y="6243935"/>
                <a:ext cx="8534400" cy="461665"/>
              </a:xfrm>
              <a:prstGeom prst="rect">
                <a:avLst/>
              </a:prstGeom>
              <a:noFill/>
              <a:ln w="9525">
                <a:noFill/>
                <a:miter lim="800000"/>
                <a:headEnd/>
                <a:tailEnd/>
              </a:ln>
              <a:scene3d>
                <a:camera prst="orthographicFront"/>
                <a:lightRig rig="threePt" dir="t"/>
              </a:scene3d>
              <a:sp3d>
                <a:bevelT/>
              </a:sp3d>
            </p:spPr>
            <p:txBody>
              <a:bodyPr>
                <a:spAutoFit/>
              </a:bodyPr>
              <a:lstStyle/>
              <a:p>
                <a:pPr algn="just">
                  <a:defRPr/>
                </a:pPr>
                <a:r>
                  <a:rPr lang="en-GB" sz="2400" b="0" dirty="0">
                    <a:latin typeface="Times New Roman" pitchFamily="18" charset="0"/>
                    <a:cs typeface="Times New Roman" pitchFamily="18" charset="0"/>
                  </a:rPr>
                  <a:t>*Mechanical slaughtering fatwa in Malaysia, now it is banned.</a:t>
                </a:r>
                <a:endParaRPr lang="en-US" sz="2400" b="0" dirty="0">
                  <a:latin typeface="Times New Roman" pitchFamily="18" charset="0"/>
                  <a:cs typeface="Times New Roman" pitchFamily="18" charset="0"/>
                </a:endParaRPr>
              </a:p>
            </p:txBody>
          </p:sp>
          <p:sp>
            <p:nvSpPr>
              <p:cNvPr id="32777" name="Rectangle 11"/>
              <p:cNvSpPr>
                <a:spLocks noChangeArrowheads="1"/>
              </p:cNvSpPr>
              <p:nvPr/>
            </p:nvSpPr>
            <p:spPr bwMode="auto">
              <a:xfrm>
                <a:off x="152400" y="2527898"/>
                <a:ext cx="8839200" cy="2958502"/>
              </a:xfrm>
              <a:prstGeom prst="rect">
                <a:avLst/>
              </a:prstGeom>
              <a:noFill/>
              <a:ln w="28575">
                <a:solidFill>
                  <a:srgbClr val="00B0F0"/>
                </a:solidFill>
                <a:miter lim="800000"/>
                <a:headEnd/>
                <a:tailEnd/>
              </a:ln>
            </p:spPr>
            <p:txBody>
              <a:bodyPr>
                <a:spAutoFit/>
              </a:bodyPr>
              <a:lstStyle/>
              <a:p>
                <a:pPr marL="457200" indent="-457200" algn="just">
                  <a:lnSpc>
                    <a:spcPct val="150000"/>
                  </a:lnSpc>
                  <a:buFontTx/>
                  <a:buChar char="•"/>
                </a:pPr>
                <a:r>
                  <a:rPr lang="en-GB" altLang="en-US" sz="3200" b="0">
                    <a:latin typeface="Times New Roman" pitchFamily="18" charset="0"/>
                    <a:cs typeface="Times New Roman" pitchFamily="18" charset="0"/>
                  </a:rPr>
                  <a:t>Sometimes, an event is not well established, or assumed to happen that way, and when later discovered to be otherwise, the Fatwa will be immediately changed*.</a:t>
                </a:r>
                <a:endParaRPr lang="en-US" altLang="en-US" sz="3200" b="0">
                  <a:latin typeface="Times New Roman" pitchFamily="18" charset="0"/>
                  <a:cs typeface="Times New Roman" pitchFamily="18" charset="0"/>
                </a:endParaRPr>
              </a:p>
            </p:txBody>
          </p:sp>
        </p:grpSp>
        <p:cxnSp>
          <p:nvCxnSpPr>
            <p:cNvPr id="32773" name="Curved Connector 9"/>
            <p:cNvCxnSpPr>
              <a:cxnSpLocks noChangeShapeType="1"/>
            </p:cNvCxnSpPr>
            <p:nvPr/>
          </p:nvCxnSpPr>
          <p:spPr bwMode="auto">
            <a:xfrm rot="10800000" flipV="1">
              <a:off x="685800" y="5338463"/>
              <a:ext cx="3581400" cy="905471"/>
            </a:xfrm>
            <a:prstGeom prst="curvedConnector3">
              <a:avLst>
                <a:gd name="adj1" fmla="val 50000"/>
              </a:avLst>
            </a:prstGeom>
            <a:noFill/>
            <a:ln w="9525" algn="ctr">
              <a:solidFill>
                <a:srgbClr val="FF0000"/>
              </a:solidFill>
              <a:round/>
              <a:headEnd/>
              <a:tailEnd type="arrow" w="med" len="med"/>
            </a:ln>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1"/>
          <p:cNvSpPr>
            <a:spLocks noChangeArrowheads="1"/>
          </p:cNvSpPr>
          <p:nvPr/>
        </p:nvSpPr>
        <p:spPr bwMode="auto">
          <a:xfrm>
            <a:off x="381000" y="768350"/>
            <a:ext cx="8153400" cy="5016500"/>
          </a:xfrm>
          <a:prstGeom prst="rect">
            <a:avLst/>
          </a:prstGeom>
          <a:noFill/>
          <a:ln w="28575">
            <a:solidFill>
              <a:srgbClr val="00B0F0"/>
            </a:solidFill>
            <a:miter lim="800000"/>
            <a:headEnd/>
            <a:tailEnd/>
          </a:ln>
        </p:spPr>
        <p:txBody>
          <a:bodyPr>
            <a:spAutoFit/>
          </a:bodyPr>
          <a:lstStyle/>
          <a:p>
            <a:pPr marL="342900" indent="-342900" algn="ctr" rtl="1">
              <a:lnSpc>
                <a:spcPct val="200000"/>
              </a:lnSpc>
            </a:pPr>
            <a:r>
              <a:rPr lang="en-US" altLang="en-US" sz="3200" b="0">
                <a:latin typeface="Times New Roman" pitchFamily="18" charset="0"/>
                <a:cs typeface="Times New Roman" pitchFamily="18" charset="0"/>
              </a:rPr>
              <a:t>Halal or Haram* has only one meaning!</a:t>
            </a:r>
          </a:p>
          <a:p>
            <a:pPr marL="342900" indent="-342900" algn="ctr">
              <a:lnSpc>
                <a:spcPct val="200000"/>
              </a:lnSpc>
            </a:pPr>
            <a:endParaRPr lang="en-US" altLang="en-US" sz="3200" b="0">
              <a:latin typeface="Times New Roman" pitchFamily="18" charset="0"/>
              <a:cs typeface="Times New Roman" pitchFamily="18" charset="0"/>
            </a:endParaRPr>
          </a:p>
          <a:p>
            <a:pPr marL="342900" indent="-342900" algn="ctr">
              <a:lnSpc>
                <a:spcPct val="200000"/>
              </a:lnSpc>
            </a:pPr>
            <a:r>
              <a:rPr lang="en-US" altLang="en-US" sz="3200" b="0">
                <a:latin typeface="Times New Roman" pitchFamily="18" charset="0"/>
                <a:cs typeface="Times New Roman" pitchFamily="18" charset="0"/>
              </a:rPr>
              <a:t>But with emerging issues: </a:t>
            </a:r>
          </a:p>
          <a:p>
            <a:pPr marL="342900" indent="-342900" algn="ctr">
              <a:lnSpc>
                <a:spcPct val="200000"/>
              </a:lnSpc>
            </a:pPr>
            <a:r>
              <a:rPr lang="en-US" altLang="en-US" sz="3200" b="0">
                <a:latin typeface="Times New Roman" pitchFamily="18" charset="0"/>
                <a:cs typeface="Times New Roman" pitchFamily="18" charset="0"/>
              </a:rPr>
              <a:t>confusions always happened </a:t>
            </a:r>
          </a:p>
          <a:p>
            <a:pPr marL="342900" indent="-342900" algn="ctr">
              <a:lnSpc>
                <a:spcPct val="200000"/>
              </a:lnSpc>
            </a:pPr>
            <a:r>
              <a:rPr lang="en-US" altLang="en-US" sz="3200" b="0">
                <a:latin typeface="Times New Roman" pitchFamily="18" charset="0"/>
                <a:cs typeface="Times New Roman" pitchFamily="18" charset="0"/>
              </a:rPr>
              <a:t>due to lack of knowledge on that particular issue</a:t>
            </a:r>
          </a:p>
        </p:txBody>
      </p:sp>
      <p:sp>
        <p:nvSpPr>
          <p:cNvPr id="33795" name="Rectangle 3"/>
          <p:cNvSpPr>
            <a:spLocks noChangeArrowheads="1"/>
          </p:cNvSpPr>
          <p:nvPr/>
        </p:nvSpPr>
        <p:spPr bwMode="auto">
          <a:xfrm>
            <a:off x="457200" y="1992313"/>
            <a:ext cx="7848600" cy="369887"/>
          </a:xfrm>
          <a:prstGeom prst="rect">
            <a:avLst/>
          </a:prstGeom>
          <a:noFill/>
          <a:ln w="9525">
            <a:noFill/>
            <a:miter lim="800000"/>
            <a:headEnd/>
            <a:tailEnd/>
          </a:ln>
        </p:spPr>
        <p:txBody>
          <a:bodyPr>
            <a:spAutoFit/>
          </a:bodyPr>
          <a:lstStyle/>
          <a:p>
            <a:r>
              <a:rPr lang="en-US" altLang="en-US" b="0">
                <a:latin typeface="Times New Roman" pitchFamily="18" charset="0"/>
                <a:cs typeface="Times New Roman" pitchFamily="18" charset="0"/>
              </a:rPr>
              <a:t>* As prescribed by the Quran and valid Hadith of the prophet Mohammed P.B.U.H.</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533400" y="609600"/>
            <a:ext cx="7696200" cy="4759325"/>
          </a:xfrm>
          <a:prstGeom prst="rect">
            <a:avLst/>
          </a:prstGeom>
          <a:noFill/>
          <a:ln w="9525">
            <a:solidFill>
              <a:srgbClr val="00B0F0"/>
            </a:solidFill>
            <a:miter lim="800000"/>
            <a:headEnd/>
            <a:tailEnd/>
          </a:ln>
        </p:spPr>
        <p:txBody>
          <a:bodyPr tIns="0">
            <a:spAutoFit/>
          </a:bodyPr>
          <a:lstStyle/>
          <a:p>
            <a:pPr marL="342900" indent="-342900" algn="just">
              <a:lnSpc>
                <a:spcPct val="250000"/>
              </a:lnSpc>
            </a:pPr>
            <a:r>
              <a:rPr lang="en-US" altLang="en-US" sz="3200" b="0" u="sng">
                <a:latin typeface="Times New Roman" pitchFamily="18" charset="0"/>
                <a:cs typeface="Times New Roman" pitchFamily="18" charset="0"/>
              </a:rPr>
              <a:t>Now a day,</a:t>
            </a:r>
            <a:r>
              <a:rPr lang="en-US" altLang="en-US" sz="3200" b="0">
                <a:latin typeface="Times New Roman" pitchFamily="18" charset="0"/>
                <a:cs typeface="Times New Roman" pitchFamily="18" charset="0"/>
              </a:rPr>
              <a:t> the confusion is magnitude with the presence of a wide range of </a:t>
            </a:r>
            <a:r>
              <a:rPr lang="en-US" altLang="en-US" sz="3200" b="0" u="sng">
                <a:latin typeface="Times New Roman" pitchFamily="18" charset="0"/>
                <a:cs typeface="Times New Roman" pitchFamily="18" charset="0"/>
              </a:rPr>
              <a:t>opinions</a:t>
            </a:r>
            <a:r>
              <a:rPr lang="en-US" altLang="en-US" sz="3200" b="0">
                <a:latin typeface="Times New Roman" pitchFamily="18" charset="0"/>
                <a:cs typeface="Times New Roman" pitchFamily="18" charset="0"/>
              </a:rPr>
              <a:t> that were issued by Muftis that lack </a:t>
            </a:r>
            <a:r>
              <a:rPr lang="en-US" altLang="en-US" sz="3200" b="0" u="sng">
                <a:latin typeface="Times New Roman" pitchFamily="18" charset="0"/>
                <a:cs typeface="Times New Roman" pitchFamily="18" charset="0"/>
              </a:rPr>
              <a:t>Facts</a:t>
            </a:r>
            <a:r>
              <a:rPr lang="en-US" altLang="en-US" sz="3200" b="0">
                <a:latin typeface="Times New Roman" pitchFamily="18" charset="0"/>
                <a:cs typeface="Times New Roman" pitchFamily="18" charset="0"/>
              </a:rPr>
              <a:t> related to an emerging issue under question. </a:t>
            </a:r>
            <a:endParaRPr lang="ar-KW" altLang="en-US" sz="3200" b="0">
              <a:latin typeface="Times New Roman" pitchFamily="18" charset="0"/>
              <a:cs typeface="Times New Roman" pitchFamily="18" charset="0"/>
            </a:endParaRP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ChangeArrowheads="1"/>
          </p:cNvSpPr>
          <p:nvPr/>
        </p:nvSpPr>
        <p:spPr bwMode="auto">
          <a:xfrm>
            <a:off x="533400" y="457200"/>
            <a:ext cx="7696200" cy="78483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0">
            <a:spAutoFit/>
          </a:bodyPr>
          <a:lstStyle/>
          <a:p>
            <a:pPr marL="342900" indent="-342900" algn="just">
              <a:defRPr/>
            </a:pPr>
            <a:r>
              <a:rPr lang="en-US" sz="4800" b="0">
                <a:latin typeface="Times New Roman" pitchFamily="18" charset="0"/>
                <a:cs typeface="Times New Roman" pitchFamily="18" charset="0"/>
              </a:rPr>
              <a:t>As a result, this has lead to:</a:t>
            </a:r>
            <a:endParaRPr lang="ar-KW" sz="4800" b="0">
              <a:latin typeface="Times New Roman" pitchFamily="18" charset="0"/>
              <a:cs typeface="Times New Roman" pitchFamily="18" charset="0"/>
            </a:endParaRPr>
          </a:p>
        </p:txBody>
      </p:sp>
      <p:sp>
        <p:nvSpPr>
          <p:cNvPr id="35845" name="Rectangle 6"/>
          <p:cNvSpPr>
            <a:spLocks noChangeArrowheads="1"/>
          </p:cNvSpPr>
          <p:nvPr/>
        </p:nvSpPr>
        <p:spPr bwMode="auto">
          <a:xfrm>
            <a:off x="152400" y="1600200"/>
            <a:ext cx="8839200" cy="2897188"/>
          </a:xfrm>
          <a:prstGeom prst="rect">
            <a:avLst/>
          </a:prstGeom>
          <a:noFill/>
          <a:ln w="9525">
            <a:noFill/>
            <a:miter lim="800000"/>
            <a:headEnd/>
            <a:tailEnd/>
          </a:ln>
        </p:spPr>
        <p:txBody>
          <a:bodyPr>
            <a:spAutoFit/>
          </a:bodyPr>
          <a:lstStyle/>
          <a:p>
            <a:pPr algn="just">
              <a:lnSpc>
                <a:spcPct val="200000"/>
              </a:lnSpc>
            </a:pPr>
            <a:r>
              <a:rPr lang="en-US" altLang="en-US" sz="3200" b="0">
                <a:latin typeface="Times New Roman" pitchFamily="18" charset="0"/>
                <a:cs typeface="Times New Roman" pitchFamily="18" charset="0"/>
              </a:rPr>
              <a:t>Vague Fatwas with </a:t>
            </a:r>
            <a:r>
              <a:rPr lang="en-US" altLang="en-US" sz="3200" baseline="30000">
                <a:solidFill>
                  <a:srgbClr val="FF0000"/>
                </a:solidFill>
                <a:latin typeface="Times New Roman" pitchFamily="18" charset="0"/>
                <a:cs typeface="Times New Roman" pitchFamily="18" charset="0"/>
              </a:rPr>
              <a:t>1</a:t>
            </a:r>
            <a:r>
              <a:rPr lang="en-US" altLang="en-US" sz="3200" b="0">
                <a:latin typeface="Times New Roman" pitchFamily="18" charset="0"/>
                <a:cs typeface="Times New Roman" pitchFamily="18" charset="0"/>
              </a:rPr>
              <a:t>generalizations, and prerequisite </a:t>
            </a:r>
            <a:r>
              <a:rPr lang="en-US" altLang="en-US" sz="3200" baseline="30000">
                <a:solidFill>
                  <a:srgbClr val="FF0000"/>
                </a:solidFill>
                <a:latin typeface="Times New Roman" pitchFamily="18" charset="0"/>
                <a:cs typeface="Times New Roman" pitchFamily="18" charset="0"/>
              </a:rPr>
              <a:t>2</a:t>
            </a:r>
            <a:r>
              <a:rPr lang="en-US" altLang="en-US" sz="3200" b="0">
                <a:latin typeface="Times New Roman" pitchFamily="18" charset="0"/>
                <a:cs typeface="Times New Roman" pitchFamily="18" charset="0"/>
              </a:rPr>
              <a:t>specific constraints, </a:t>
            </a:r>
            <a:r>
              <a:rPr lang="en-US" altLang="en-US" sz="3200" baseline="30000">
                <a:solidFill>
                  <a:srgbClr val="FF0000"/>
                </a:solidFill>
                <a:latin typeface="Times New Roman" pitchFamily="18" charset="0"/>
                <a:cs typeface="Times New Roman" pitchFamily="18" charset="0"/>
              </a:rPr>
              <a:t>3</a:t>
            </a:r>
            <a:r>
              <a:rPr lang="en-US" altLang="en-US" sz="3200" b="0">
                <a:latin typeface="Times New Roman" pitchFamily="18" charset="0"/>
                <a:cs typeface="Times New Roman" pitchFamily="18" charset="0"/>
              </a:rPr>
              <a:t>assumptions and </a:t>
            </a:r>
            <a:r>
              <a:rPr lang="en-US" altLang="en-US" sz="3200" baseline="30000">
                <a:solidFill>
                  <a:srgbClr val="FF0000"/>
                </a:solidFill>
                <a:latin typeface="Times New Roman" pitchFamily="18" charset="0"/>
                <a:cs typeface="Times New Roman" pitchFamily="18" charset="0"/>
              </a:rPr>
              <a:t>4</a:t>
            </a:r>
            <a:r>
              <a:rPr lang="en-US" altLang="en-US" sz="3200" b="0">
                <a:latin typeface="Times New Roman" pitchFamily="18" charset="0"/>
                <a:cs typeface="Times New Roman" pitchFamily="18" charset="0"/>
              </a:rPr>
              <a:t>conditions that when fulfilled </a:t>
            </a:r>
            <a:r>
              <a:rPr lang="en-US" altLang="en-US" sz="3200" b="0" u="sng">
                <a:latin typeface="Times New Roman" pitchFamily="18" charset="0"/>
                <a:cs typeface="Times New Roman" pitchFamily="18" charset="0"/>
              </a:rPr>
              <a:t>the religious permit is gained</a:t>
            </a:r>
            <a:r>
              <a:rPr lang="en-US" altLang="en-US" sz="3200" b="0">
                <a:latin typeface="Times New Roman" pitchFamily="18" charset="0"/>
                <a:cs typeface="Times New Roman" pitchFamily="18" charset="0"/>
              </a:rPr>
              <a:t>!!</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ChangeArrowheads="1"/>
          </p:cNvSpPr>
          <p:nvPr/>
        </p:nvSpPr>
        <p:spPr bwMode="auto">
          <a:xfrm>
            <a:off x="304800" y="685800"/>
            <a:ext cx="8534400" cy="3248025"/>
          </a:xfrm>
          <a:prstGeom prst="rect">
            <a:avLst/>
          </a:prstGeom>
          <a:noFill/>
          <a:ln w="28575">
            <a:solidFill>
              <a:srgbClr val="00B0F0"/>
            </a:solidFill>
            <a:miter lim="800000"/>
            <a:headEnd/>
            <a:tailEnd/>
          </a:ln>
        </p:spPr>
        <p:txBody>
          <a:bodyPr>
            <a:spAutoFit/>
          </a:bodyPr>
          <a:lstStyle/>
          <a:p>
            <a:pPr algn="just">
              <a:lnSpc>
                <a:spcPct val="200000"/>
              </a:lnSpc>
              <a:buClr>
                <a:srgbClr val="FF0000"/>
              </a:buClr>
              <a:buSzPct val="200000"/>
            </a:pPr>
            <a:r>
              <a:rPr lang="en-US" altLang="en-US" sz="3600" b="0">
                <a:latin typeface="Times New Roman" pitchFamily="18" charset="0"/>
                <a:cs typeface="Times New Roman" pitchFamily="18" charset="0"/>
              </a:rPr>
              <a:t>These, constraints, assumptions, and conditions were made due to the lack of </a:t>
            </a:r>
            <a:r>
              <a:rPr lang="en-US" altLang="en-US" sz="3600" b="0" u="sng">
                <a:latin typeface="Times New Roman" pitchFamily="18" charset="0"/>
                <a:cs typeface="Times New Roman" pitchFamily="18" charset="0"/>
              </a:rPr>
              <a:t>conclusive facts with the Mufti</a:t>
            </a:r>
            <a:r>
              <a:rPr lang="en-US" altLang="en-US" sz="3600" b="0">
                <a:latin typeface="Times New Roman" pitchFamily="18" charset="0"/>
                <a:cs typeface="Times New Roman" pitchFamily="18" charset="0"/>
              </a:rPr>
              <a:t>.</a:t>
            </a:r>
            <a:endParaRPr lang="ar-KW" altLang="en-US" sz="3600" b="0">
              <a:latin typeface="Times New Roman" pitchFamily="18" charset="0"/>
              <a:cs typeface="Times New Roman" pitchFamily="18" charset="0"/>
            </a:endParaRP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22042"/>
            <a:ext cx="8001000" cy="5016758"/>
          </a:xfrm>
          <a:prstGeom prst="rect">
            <a:avLst/>
          </a:prstGeom>
          <a:noFill/>
          <a:ln w="38100">
            <a:solidFill>
              <a:srgbClr val="0070C0"/>
            </a:solidFill>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200000"/>
              </a:lnSpc>
              <a:defRPr/>
            </a:pPr>
            <a:r>
              <a:rPr lang="en-US" sz="3200" b="0" dirty="0">
                <a:solidFill>
                  <a:schemeClr val="tx1"/>
                </a:solidFill>
                <a:latin typeface="Times New Roman" pitchFamily="18" charset="0"/>
                <a:cs typeface="Times New Roman" pitchFamily="18" charset="0"/>
              </a:rPr>
              <a:t>The listener or reader to these Fatwas believes, in his modest understanding, that the Fatwa had passed a </a:t>
            </a:r>
            <a:r>
              <a:rPr lang="en-US" sz="3200" u="sng" dirty="0">
                <a:solidFill>
                  <a:schemeClr val="tx1"/>
                </a:solidFill>
                <a:latin typeface="Times New Roman" pitchFamily="18" charset="0"/>
                <a:cs typeface="Times New Roman" pitchFamily="18" charset="0"/>
              </a:rPr>
              <a:t>religious permit</a:t>
            </a:r>
            <a:r>
              <a:rPr lang="en-US" sz="3200" dirty="0">
                <a:solidFill>
                  <a:schemeClr val="tx1"/>
                </a:solidFill>
                <a:latin typeface="Times New Roman" pitchFamily="18" charset="0"/>
                <a:cs typeface="Times New Roman" pitchFamily="18" charset="0"/>
              </a:rPr>
              <a:t> </a:t>
            </a:r>
            <a:r>
              <a:rPr lang="en-US" sz="3200" b="0" dirty="0">
                <a:solidFill>
                  <a:schemeClr val="tx1"/>
                </a:solidFill>
                <a:latin typeface="Times New Roman" pitchFamily="18" charset="0"/>
                <a:cs typeface="Times New Roman" pitchFamily="18" charset="0"/>
              </a:rPr>
              <a:t>without giving any attention to the constraints, assumptions, and conditions. </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472998"/>
            <a:ext cx="8458200" cy="2896947"/>
          </a:xfrm>
          <a:prstGeom prst="rect">
            <a:avLst/>
          </a:prstGeom>
          <a:noFill/>
          <a:ln w="38100">
            <a:solidFill>
              <a:srgbClr val="0070C0"/>
            </a:solidFill>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200000"/>
              </a:lnSpc>
              <a:defRPr/>
            </a:pPr>
            <a:r>
              <a:rPr lang="en-US" sz="3200" b="0" dirty="0">
                <a:solidFill>
                  <a:schemeClr val="tx1"/>
                </a:solidFill>
                <a:latin typeface="Times New Roman" pitchFamily="18" charset="0"/>
                <a:cs typeface="Times New Roman" pitchFamily="18" charset="0"/>
              </a:rPr>
              <a:t>And from practice: constraints, assumptions, and conditions </a:t>
            </a:r>
            <a:r>
              <a:rPr lang="en-US" sz="3200" b="0" u="sng" dirty="0">
                <a:solidFill>
                  <a:schemeClr val="tx1"/>
                </a:solidFill>
                <a:latin typeface="Times New Roman" pitchFamily="18" charset="0"/>
                <a:cs typeface="Times New Roman" pitchFamily="18" charset="0"/>
              </a:rPr>
              <a:t>will not always be taken into account as they should:</a:t>
            </a:r>
            <a:endParaRPr lang="en-US" sz="3200" b="0" dirty="0">
              <a:solidFill>
                <a:schemeClr val="tx1"/>
              </a:solidFill>
              <a:latin typeface="Times New Roman" pitchFamily="18" charset="0"/>
              <a:cs typeface="Times New Roman" pitchFamily="18" charset="0"/>
            </a:endParaRPr>
          </a:p>
        </p:txBody>
      </p:sp>
      <p:sp>
        <p:nvSpPr>
          <p:cNvPr id="4" name="Rectangle 3"/>
          <p:cNvSpPr/>
          <p:nvPr/>
        </p:nvSpPr>
        <p:spPr>
          <a:xfrm>
            <a:off x="381000" y="3961053"/>
            <a:ext cx="8458200" cy="927177"/>
          </a:xfrm>
          <a:prstGeom prst="rect">
            <a:avLst/>
          </a:prstGeom>
          <a:noFill/>
          <a:ln w="38100">
            <a:solidFill>
              <a:srgbClr val="0070C0"/>
            </a:solidFill>
          </a:ln>
        </p:spPr>
        <p:style>
          <a:lnRef idx="0">
            <a:schemeClr val="accent6"/>
          </a:lnRef>
          <a:fillRef idx="3">
            <a:schemeClr val="accent6"/>
          </a:fillRef>
          <a:effectRef idx="3">
            <a:schemeClr val="accent6"/>
          </a:effectRef>
          <a:fontRef idx="minor">
            <a:schemeClr val="lt1"/>
          </a:fontRef>
        </p:style>
        <p:txBody>
          <a:bodyPr>
            <a:spAutoFit/>
          </a:bodyPr>
          <a:lstStyle/>
          <a:p>
            <a:pPr algn="ctr">
              <a:lnSpc>
                <a:spcPct val="200000"/>
              </a:lnSpc>
              <a:defRPr/>
            </a:pPr>
            <a:r>
              <a:rPr lang="en-US" sz="3200" b="0" dirty="0">
                <a:solidFill>
                  <a:schemeClr val="tx1"/>
                </a:solidFill>
                <a:latin typeface="Times New Roman" pitchFamily="18" charset="0"/>
                <a:cs typeface="Times New Roman" pitchFamily="18" charset="0"/>
              </a:rPr>
              <a:t>And this is an undeniable scenes.</a:t>
            </a: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04800" y="381000"/>
            <a:ext cx="8534400" cy="1481175"/>
          </a:xfrm>
          <a:prstGeom prst="rect">
            <a:avLst/>
          </a:prstGeom>
          <a:noFill/>
          <a:ln w="28575">
            <a:solidFill>
              <a:srgbClr val="0070C0"/>
            </a:solidFill>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50000"/>
              </a:lnSpc>
              <a:buClr>
                <a:srgbClr val="FF0000"/>
              </a:buClr>
              <a:buSzPct val="200000"/>
              <a:defRPr/>
            </a:pPr>
            <a:r>
              <a:rPr lang="en-US" sz="3200" b="0" dirty="0">
                <a:solidFill>
                  <a:schemeClr val="tx1"/>
                </a:solidFill>
                <a:latin typeface="Times New Roman" pitchFamily="18" charset="0"/>
                <a:cs typeface="Times New Roman" pitchFamily="18" charset="0"/>
              </a:rPr>
              <a:t>And even when facts are available, we find that the final verdict of the Fatwa on an emerging issue is:</a:t>
            </a:r>
            <a:endParaRPr lang="ar-KW" sz="3200" b="0" dirty="0">
              <a:solidFill>
                <a:schemeClr val="tx1"/>
              </a:solidFill>
              <a:latin typeface="Times New Roman" pitchFamily="18" charset="0"/>
              <a:cs typeface="Times New Roman" pitchFamily="18" charset="0"/>
            </a:endParaRPr>
          </a:p>
        </p:txBody>
      </p:sp>
      <p:sp>
        <p:nvSpPr>
          <p:cNvPr id="4" name="Rectangle 3"/>
          <p:cNvSpPr>
            <a:spLocks noChangeArrowheads="1"/>
          </p:cNvSpPr>
          <p:nvPr/>
        </p:nvSpPr>
        <p:spPr bwMode="auto">
          <a:xfrm>
            <a:off x="381000" y="2362200"/>
            <a:ext cx="8534400" cy="1481175"/>
          </a:xfrm>
          <a:prstGeom prst="rect">
            <a:avLst/>
          </a:prstGeom>
          <a:noFill/>
          <a:ln w="28575">
            <a:solidFill>
              <a:srgbClr val="0070C0"/>
            </a:solidFill>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50000"/>
              </a:lnSpc>
              <a:buClr>
                <a:srgbClr val="FF0000"/>
              </a:buClr>
              <a:buSzPct val="200000"/>
              <a:defRPr/>
            </a:pPr>
            <a:r>
              <a:rPr lang="en-US" sz="3200" b="0" dirty="0">
                <a:solidFill>
                  <a:schemeClr val="tx1"/>
                </a:solidFill>
                <a:latin typeface="Times New Roman" pitchFamily="18" charset="0"/>
                <a:cs typeface="Times New Roman" pitchFamily="18" charset="0"/>
              </a:rPr>
              <a:t>Not a </a:t>
            </a:r>
            <a:r>
              <a:rPr lang="en-US" sz="3200" b="0" u="sng" dirty="0">
                <a:solidFill>
                  <a:srgbClr val="FF0000"/>
                </a:solidFill>
                <a:latin typeface="Times New Roman" pitchFamily="18" charset="0"/>
                <a:cs typeface="Times New Roman" pitchFamily="18" charset="0"/>
              </a:rPr>
              <a:t>Prohibition</a:t>
            </a:r>
            <a:r>
              <a:rPr lang="en-US" sz="3200" b="0" dirty="0">
                <a:solidFill>
                  <a:srgbClr val="FF0000"/>
                </a:solidFill>
                <a:latin typeface="Times New Roman" pitchFamily="18" charset="0"/>
                <a:cs typeface="Times New Roman" pitchFamily="18" charset="0"/>
              </a:rPr>
              <a:t> </a:t>
            </a:r>
            <a:r>
              <a:rPr lang="en-US" sz="3200" b="0" dirty="0">
                <a:solidFill>
                  <a:schemeClr val="tx1"/>
                </a:solidFill>
                <a:latin typeface="Times New Roman" pitchFamily="18" charset="0"/>
                <a:cs typeface="Times New Roman" pitchFamily="18" charset="0"/>
              </a:rPr>
              <a:t>nor is a </a:t>
            </a:r>
            <a:r>
              <a:rPr lang="en-US" sz="3200" b="0" u="sng" dirty="0">
                <a:solidFill>
                  <a:srgbClr val="00B050"/>
                </a:solidFill>
                <a:latin typeface="Times New Roman" pitchFamily="18" charset="0"/>
                <a:cs typeface="Times New Roman" pitchFamily="18" charset="0"/>
              </a:rPr>
              <a:t>Lawfulness</a:t>
            </a:r>
            <a:r>
              <a:rPr lang="en-US" sz="3200" b="0" dirty="0">
                <a:solidFill>
                  <a:srgbClr val="00B050"/>
                </a:solidFill>
                <a:latin typeface="Times New Roman" pitchFamily="18" charset="0"/>
                <a:cs typeface="Times New Roman" pitchFamily="18" charset="0"/>
              </a:rPr>
              <a:t> </a:t>
            </a:r>
            <a:r>
              <a:rPr lang="en-US" sz="3200" b="0" dirty="0">
                <a:solidFill>
                  <a:schemeClr val="tx1"/>
                </a:solidFill>
                <a:latin typeface="Times New Roman" pitchFamily="18" charset="0"/>
                <a:cs typeface="Times New Roman" pitchFamily="18" charset="0"/>
              </a:rPr>
              <a:t>but it comes out with an advice to avoid and to stay away.</a:t>
            </a:r>
            <a:endParaRPr lang="ar-KW" sz="3200" b="0" dirty="0">
              <a:solidFill>
                <a:schemeClr val="tx1"/>
              </a:solidFill>
              <a:latin typeface="Times New Roman" pitchFamily="18" charset="0"/>
              <a:cs typeface="Times New Roman" pitchFamily="18" charset="0"/>
            </a:endParaRP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04800" y="305812"/>
            <a:ext cx="8534400" cy="3046988"/>
          </a:xfrm>
          <a:prstGeom prst="rect">
            <a:avLst/>
          </a:prstGeom>
          <a:noFill/>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50000"/>
              </a:lnSpc>
              <a:buClr>
                <a:srgbClr val="FF0000"/>
              </a:buClr>
              <a:buSzPct val="200000"/>
              <a:defRPr/>
            </a:pPr>
            <a:r>
              <a:rPr lang="en-US" sz="3200" b="0" dirty="0">
                <a:solidFill>
                  <a:schemeClr val="tx1"/>
                </a:solidFill>
                <a:latin typeface="Times New Roman" pitchFamily="18" charset="0"/>
                <a:cs typeface="Times New Roman" pitchFamily="18" charset="0"/>
              </a:rPr>
              <a:t>In other words, the final Fatwa has a controversial verdict and people now a day is in the search for the dispute as a pretext for taking the easiest solution, and then they say:</a:t>
            </a:r>
            <a:endParaRPr lang="ar-KW" sz="3200" b="0" dirty="0">
              <a:solidFill>
                <a:schemeClr val="tx1"/>
              </a:solidFill>
              <a:latin typeface="Times New Roman" pitchFamily="18" charset="0"/>
              <a:cs typeface="Times New Roman" pitchFamily="18" charset="0"/>
            </a:endParaRPr>
          </a:p>
        </p:txBody>
      </p:sp>
      <p:sp>
        <p:nvSpPr>
          <p:cNvPr id="6" name="Rectangle 5"/>
          <p:cNvSpPr/>
          <p:nvPr/>
        </p:nvSpPr>
        <p:spPr>
          <a:xfrm>
            <a:off x="381000" y="3505200"/>
            <a:ext cx="8305800" cy="2788777"/>
          </a:xfrm>
          <a:prstGeom prst="rect">
            <a:avLst/>
          </a:prstGeom>
          <a:noFill/>
        </p:spPr>
        <p:style>
          <a:lnRef idx="0">
            <a:schemeClr val="accent6"/>
          </a:lnRef>
          <a:fillRef idx="3">
            <a:schemeClr val="accent6"/>
          </a:fillRef>
          <a:effectRef idx="3">
            <a:schemeClr val="accent6"/>
          </a:effectRef>
          <a:fontRef idx="minor">
            <a:schemeClr val="lt1"/>
          </a:fontRef>
        </p:style>
        <p:txBody>
          <a:bodyPr>
            <a:spAutoFit/>
          </a:bodyPr>
          <a:lstStyle/>
          <a:p>
            <a:pPr algn="ctr">
              <a:lnSpc>
                <a:spcPct val="150000"/>
              </a:lnSpc>
              <a:defRPr/>
            </a:pPr>
            <a:r>
              <a:rPr lang="en-US" sz="3200" b="0" dirty="0">
                <a:solidFill>
                  <a:schemeClr val="tx1"/>
                </a:solidFill>
                <a:latin typeface="Times New Roman" pitchFamily="18" charset="0"/>
                <a:cs typeface="Times New Roman" pitchFamily="18" charset="0"/>
              </a:rPr>
              <a:t>The existence of dispute in an opinion among the Muslim Ummah is:</a:t>
            </a:r>
          </a:p>
          <a:p>
            <a:pPr algn="ctr">
              <a:lnSpc>
                <a:spcPct val="150000"/>
              </a:lnSpc>
              <a:defRPr/>
            </a:pPr>
            <a:r>
              <a:rPr lang="en-US" sz="6000" b="0" dirty="0">
                <a:solidFill>
                  <a:schemeClr val="tx1"/>
                </a:solidFill>
                <a:latin typeface="Times New Roman" pitchFamily="18" charset="0"/>
                <a:cs typeface="Times New Roman" pitchFamily="18" charset="0"/>
              </a:rPr>
              <a:t> A mercy</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ChangeArrowheads="1"/>
          </p:cNvSpPr>
          <p:nvPr/>
        </p:nvSpPr>
        <p:spPr bwMode="auto">
          <a:xfrm>
            <a:off x="457200" y="3251200"/>
            <a:ext cx="7924800" cy="1598613"/>
          </a:xfrm>
          <a:prstGeom prst="rect">
            <a:avLst/>
          </a:prstGeom>
          <a:noFill/>
          <a:ln w="9525">
            <a:solidFill>
              <a:schemeClr val="accent1"/>
            </a:solidFill>
            <a:miter lim="800000"/>
            <a:headEnd/>
            <a:tailEnd/>
          </a:ln>
        </p:spPr>
        <p:txBody>
          <a:bodyPr>
            <a:spAutoFit/>
          </a:bodyPr>
          <a:lstStyle/>
          <a:p>
            <a:pPr marL="342900" indent="-342900" algn="just">
              <a:lnSpc>
                <a:spcPct val="300000"/>
              </a:lnSpc>
              <a:spcBef>
                <a:spcPts val="600"/>
              </a:spcBef>
              <a:buFontTx/>
              <a:buChar char="•"/>
            </a:pPr>
            <a:r>
              <a:rPr lang="en-US" altLang="en-US" sz="4000" b="0">
                <a:latin typeface="Times New Roman" pitchFamily="18" charset="0"/>
                <a:cs typeface="Times New Roman" pitchFamily="18" charset="0"/>
              </a:rPr>
              <a:t>Incorrect Measuring. </a:t>
            </a:r>
          </a:p>
        </p:txBody>
      </p:sp>
      <p:sp>
        <p:nvSpPr>
          <p:cNvPr id="41987" name="Rectangle 5"/>
          <p:cNvSpPr>
            <a:spLocks noChangeArrowheads="1"/>
          </p:cNvSpPr>
          <p:nvPr/>
        </p:nvSpPr>
        <p:spPr bwMode="auto">
          <a:xfrm>
            <a:off x="533400" y="457200"/>
            <a:ext cx="7696200" cy="2320925"/>
          </a:xfrm>
          <a:prstGeom prst="rect">
            <a:avLst/>
          </a:prstGeom>
          <a:noFill/>
          <a:ln w="9525">
            <a:solidFill>
              <a:srgbClr val="0070C0"/>
            </a:solidFill>
            <a:miter lim="800000"/>
            <a:headEnd/>
            <a:tailEnd/>
          </a:ln>
        </p:spPr>
        <p:txBody>
          <a:bodyPr tIns="0">
            <a:spAutoFit/>
          </a:bodyPr>
          <a:lstStyle/>
          <a:p>
            <a:pPr marL="342900" indent="-342900" algn="just">
              <a:lnSpc>
                <a:spcPct val="200000"/>
              </a:lnSpc>
            </a:pPr>
            <a:r>
              <a:rPr lang="en-US" altLang="en-US" sz="4000" b="0">
                <a:latin typeface="Times New Roman" pitchFamily="18" charset="0"/>
                <a:cs typeface="Times New Roman" pitchFamily="18" charset="0"/>
              </a:rPr>
              <a:t>Another problems with Fatwas on immerging issues is:</a:t>
            </a:r>
            <a:endParaRPr lang="ar-KW" altLang="en-US" sz="4000" b="0">
              <a:latin typeface="Times New Roman" pitchFamily="18" charset="0"/>
              <a:cs typeface="Times New Roman" pitchFamily="18"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eaLnBrk="0" hangingPunct="0">
              <a:defRPr/>
            </a:pPr>
            <a:r>
              <a:rPr lang="en-US" dirty="0" smtClean="0">
                <a:ea typeface="Times New Roman" pitchFamily="18" charset="0"/>
                <a:cs typeface="Times New Roman" pitchFamily="18" charset="0"/>
              </a:rPr>
              <a:t>Introduction.</a:t>
            </a:r>
          </a:p>
          <a:p>
            <a:pPr eaLnBrk="0" hangingPunct="0">
              <a:defRPr/>
            </a:pPr>
            <a:r>
              <a:rPr lang="en-US" dirty="0" err="1" smtClean="0">
                <a:ea typeface="Times New Roman" pitchFamily="18" charset="0"/>
                <a:cs typeface="Times New Roman" pitchFamily="18" charset="0"/>
              </a:rPr>
              <a:t>Halal</a:t>
            </a:r>
            <a:r>
              <a:rPr lang="en-US" dirty="0" smtClean="0">
                <a:ea typeface="Times New Roman" pitchFamily="18" charset="0"/>
                <a:cs typeface="Times New Roman" pitchFamily="18" charset="0"/>
              </a:rPr>
              <a:t> &amp; </a:t>
            </a:r>
            <a:r>
              <a:rPr lang="en-US" dirty="0" err="1" smtClean="0">
                <a:ea typeface="Times New Roman" pitchFamily="18" charset="0"/>
                <a:cs typeface="Times New Roman" pitchFamily="18" charset="0"/>
              </a:rPr>
              <a:t>Haram</a:t>
            </a:r>
            <a:r>
              <a:rPr lang="en-US" dirty="0" smtClean="0">
                <a:ea typeface="Times New Roman" pitchFamily="18" charset="0"/>
                <a:cs typeface="Times New Roman" pitchFamily="18" charset="0"/>
              </a:rPr>
              <a:t>: Missing facts and misconceptions.</a:t>
            </a:r>
          </a:p>
          <a:p>
            <a:pPr eaLnBrk="0" hangingPunct="0">
              <a:defRPr/>
            </a:pPr>
            <a:r>
              <a:rPr lang="en-US" dirty="0" smtClean="0">
                <a:cs typeface="Times New Roman" pitchFamily="18" charset="0"/>
              </a:rPr>
              <a:t>Sources of </a:t>
            </a:r>
            <a:r>
              <a:rPr lang="en-US" dirty="0" err="1" smtClean="0">
                <a:cs typeface="Times New Roman" pitchFamily="18" charset="0"/>
              </a:rPr>
              <a:t>Haram</a:t>
            </a:r>
            <a:r>
              <a:rPr lang="en-US" dirty="0" smtClean="0">
                <a:cs typeface="Times New Roman" pitchFamily="18" charset="0"/>
              </a:rPr>
              <a:t> Ingredients in Pharmaceutical and Health Care Products.</a:t>
            </a:r>
          </a:p>
          <a:p>
            <a:pPr eaLnBrk="0" hangingPunct="0">
              <a:defRPr/>
            </a:pPr>
            <a:r>
              <a:rPr lang="en-US" dirty="0" smtClean="0">
                <a:cs typeface="Times New Roman" pitchFamily="18" charset="0"/>
              </a:rPr>
              <a:t>Recommendations.</a:t>
            </a:r>
          </a:p>
          <a:p>
            <a:pPr eaLnBrk="0" hangingPunct="0">
              <a:defRPr/>
            </a:pPr>
            <a:endParaRPr lang="en-US" dirty="0" smtClean="0">
              <a:cs typeface="Times New Roman" pitchFamily="18" charset="0"/>
            </a:endParaRPr>
          </a:p>
          <a:p>
            <a:pPr eaLnBrk="0" hangingPunct="0">
              <a:defRPr/>
            </a:pPr>
            <a:endParaRPr lang="en-US" dirty="0" smtClean="0">
              <a:ea typeface="Times New Roman" pitchFamily="18" charset="0"/>
              <a:cs typeface="Times New Roman" pitchFamily="18" charset="0"/>
            </a:endParaRPr>
          </a:p>
          <a:p>
            <a:pPr eaLnBrk="0" hangingPunct="0">
              <a:defRPr/>
            </a:pPr>
            <a:endParaRPr lang="en-US" dirty="0">
              <a:ea typeface="Times New Roman" pitchFamily="18" charset="0"/>
              <a:cs typeface="Times New Roman" pitchFamily="18" charset="0"/>
            </a:endParaRP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lnSpc>
                <a:spcPct val="150000"/>
              </a:lnSpc>
              <a:spcBef>
                <a:spcPts val="600"/>
              </a:spcBef>
              <a:defRPr/>
            </a:pPr>
            <a:r>
              <a:rPr lang="en-US" dirty="0" smtClean="0">
                <a:solidFill>
                  <a:schemeClr val="tx1">
                    <a:lumMod val="75000"/>
                    <a:lumOff val="25000"/>
                  </a:schemeClr>
                </a:solidFill>
                <a:cs typeface="Times New Roman" pitchFamily="18" charset="0"/>
              </a:rPr>
              <a:t>Content</a:t>
            </a:r>
            <a:endParaRPr lang="en-US" dirty="0">
              <a:solidFill>
                <a:schemeClr val="tx1">
                  <a:lumMod val="75000"/>
                  <a:lumOff val="25000"/>
                </a:schemeClr>
              </a:solidFill>
              <a:cs typeface="Times New Roman" pitchFamily="18"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6"/>
          <p:cNvSpPr>
            <a:spLocks noChangeArrowheads="1"/>
          </p:cNvSpPr>
          <p:nvPr/>
        </p:nvSpPr>
        <p:spPr bwMode="auto">
          <a:xfrm>
            <a:off x="304800" y="228600"/>
            <a:ext cx="8382000" cy="2219838"/>
          </a:xfrm>
          <a:prstGeom prst="rect">
            <a:avLst/>
          </a:prstGeom>
          <a:noFill/>
          <a:ln w="571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spcBef>
                <a:spcPct val="105000"/>
              </a:spcBef>
              <a:defRPr/>
            </a:pPr>
            <a:r>
              <a:rPr lang="en-US" sz="3200" b="0" dirty="0">
                <a:latin typeface="Times New Roman" pitchFamily="18" charset="0"/>
                <a:cs typeface="Times New Roman" pitchFamily="18" charset="0"/>
              </a:rPr>
              <a:t>For example, there are constraints, assumptions, and conditions put by some Mufti Issuing permits for the use of:</a:t>
            </a:r>
          </a:p>
        </p:txBody>
      </p:sp>
      <p:sp>
        <p:nvSpPr>
          <p:cNvPr id="8" name="Rectangle 3"/>
          <p:cNvSpPr>
            <a:spLocks noChangeArrowheads="1"/>
          </p:cNvSpPr>
          <p:nvPr/>
        </p:nvSpPr>
        <p:spPr bwMode="auto">
          <a:xfrm>
            <a:off x="381000" y="2590800"/>
            <a:ext cx="7924800" cy="4032250"/>
          </a:xfrm>
          <a:prstGeom prst="rect">
            <a:avLst/>
          </a:prstGeom>
          <a:noFill/>
          <a:ln w="50800">
            <a:solidFill>
              <a:srgbClr val="0070C0"/>
            </a:solidFill>
            <a:miter lim="800000"/>
            <a:headEnd/>
            <a:tailEnd/>
          </a:ln>
        </p:spPr>
        <p:txBody>
          <a:bodyPr>
            <a:spAutoFit/>
          </a:bodyPr>
          <a:lstStyle/>
          <a:p>
            <a:pPr>
              <a:lnSpc>
                <a:spcPct val="200000"/>
              </a:lnSpc>
              <a:buFontTx/>
              <a:buChar char="•"/>
            </a:pPr>
            <a:r>
              <a:rPr lang="en-US" altLang="en-US" sz="3200" b="0">
                <a:latin typeface="Times New Roman" pitchFamily="18" charset="0"/>
                <a:cs typeface="Times New Roman" pitchFamily="18" charset="0"/>
              </a:rPr>
              <a:t>  Stunning before or After slaughtering</a:t>
            </a:r>
            <a:r>
              <a:rPr lang="ar-KW" altLang="en-US" sz="3200" b="0">
                <a:latin typeface="Times New Roman" pitchFamily="18" charset="0"/>
                <a:cs typeface="Times New Roman" pitchFamily="18" charset="0"/>
              </a:rPr>
              <a:t> </a:t>
            </a:r>
          </a:p>
          <a:p>
            <a:pPr>
              <a:lnSpc>
                <a:spcPct val="200000"/>
              </a:lnSpc>
              <a:buFontTx/>
              <a:buChar char="•"/>
            </a:pPr>
            <a:r>
              <a:rPr lang="en-US" altLang="en-US" sz="3200" b="0">
                <a:latin typeface="Times New Roman" pitchFamily="18" charset="0"/>
                <a:cs typeface="Times New Roman" pitchFamily="18" charset="0"/>
              </a:rPr>
              <a:t>  Mechanical slaughtering</a:t>
            </a:r>
          </a:p>
          <a:p>
            <a:pPr>
              <a:lnSpc>
                <a:spcPct val="200000"/>
              </a:lnSpc>
              <a:buFontTx/>
              <a:buChar char="•"/>
            </a:pPr>
            <a:r>
              <a:rPr lang="en-US" altLang="en-US" sz="3200" b="0">
                <a:latin typeface="Times New Roman" pitchFamily="18" charset="0"/>
                <a:cs typeface="Times New Roman" pitchFamily="18" charset="0"/>
              </a:rPr>
              <a:t>  Istihala of Ingredients of Animal sources</a:t>
            </a:r>
          </a:p>
          <a:p>
            <a:pPr>
              <a:lnSpc>
                <a:spcPct val="200000"/>
              </a:lnSpc>
              <a:buFontTx/>
              <a:buChar char="•"/>
            </a:pPr>
            <a:r>
              <a:rPr lang="en-US" altLang="en-US" sz="3200" b="0">
                <a:latin typeface="Times New Roman" pitchFamily="18" charset="0"/>
                <a:cs typeface="Times New Roman" pitchFamily="18" charset="0"/>
              </a:rPr>
              <a:t>  Alcohol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81000" y="762000"/>
            <a:ext cx="8229600" cy="2896947"/>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marL="342900" indent="-342900" algn="just">
              <a:lnSpc>
                <a:spcPct val="200000"/>
              </a:lnSpc>
              <a:spcBef>
                <a:spcPts val="600"/>
              </a:spcBef>
              <a:buFont typeface="Arial" charset="0"/>
              <a:buChar char="•"/>
              <a:defRPr/>
            </a:pPr>
            <a:r>
              <a:rPr lang="en-US" sz="3200" b="0" dirty="0">
                <a:solidFill>
                  <a:schemeClr val="tx1"/>
                </a:solidFill>
                <a:latin typeface="Times New Roman" pitchFamily="18" charset="0"/>
                <a:cs typeface="Times New Roman" pitchFamily="18" charset="0"/>
              </a:rPr>
              <a:t>One might ask what does stunning &amp; Mechanical slaughtering have to do with Pharmaceutical and Health Care Products?</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457200" y="990600"/>
            <a:ext cx="8077200" cy="4031873"/>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200000"/>
              </a:lnSpc>
              <a:defRPr/>
            </a:pPr>
            <a:r>
              <a:rPr lang="en-US" sz="3200" b="0" dirty="0">
                <a:solidFill>
                  <a:schemeClr val="tx1"/>
                </a:solidFill>
                <a:latin typeface="Times New Roman" pitchFamily="18" charset="0"/>
                <a:cs typeface="Times New Roman" pitchFamily="18" charset="0"/>
              </a:rPr>
              <a:t>The general sources of basic raw ingredients and materials </a:t>
            </a:r>
            <a:r>
              <a:rPr lang="en-US" sz="3200" b="0" u="sng" dirty="0">
                <a:solidFill>
                  <a:schemeClr val="tx1"/>
                </a:solidFill>
                <a:latin typeface="Times New Roman" pitchFamily="18" charset="0"/>
                <a:cs typeface="Times New Roman" pitchFamily="18" charset="0"/>
              </a:rPr>
              <a:t>in food</a:t>
            </a:r>
            <a:r>
              <a:rPr lang="en-US" sz="3200" b="0" dirty="0">
                <a:solidFill>
                  <a:schemeClr val="tx1"/>
                </a:solidFill>
                <a:latin typeface="Times New Roman" pitchFamily="18" charset="0"/>
                <a:cs typeface="Times New Roman" pitchFamily="18" charset="0"/>
              </a:rPr>
              <a:t>, </a:t>
            </a:r>
            <a:r>
              <a:rPr lang="en-US" sz="3200" b="0" u="sng" dirty="0">
                <a:solidFill>
                  <a:schemeClr val="tx1"/>
                </a:solidFill>
                <a:latin typeface="Times New Roman" pitchFamily="18" charset="0"/>
                <a:cs typeface="Times New Roman" pitchFamily="18" charset="0"/>
              </a:rPr>
              <a:t>cosmetics</a:t>
            </a:r>
            <a:r>
              <a:rPr lang="en-US" sz="3200" b="0" dirty="0">
                <a:solidFill>
                  <a:schemeClr val="tx1"/>
                </a:solidFill>
                <a:latin typeface="Times New Roman" pitchFamily="18" charset="0"/>
                <a:cs typeface="Times New Roman" pitchFamily="18" charset="0"/>
              </a:rPr>
              <a:t>, </a:t>
            </a:r>
            <a:r>
              <a:rPr lang="en-US" sz="3200" b="0" u="sng" dirty="0">
                <a:solidFill>
                  <a:schemeClr val="tx1"/>
                </a:solidFill>
                <a:latin typeface="Times New Roman" pitchFamily="18" charset="0"/>
                <a:cs typeface="Times New Roman" pitchFamily="18" charset="0"/>
              </a:rPr>
              <a:t>health care products</a:t>
            </a:r>
            <a:r>
              <a:rPr lang="en-US" sz="3200" b="0" dirty="0">
                <a:solidFill>
                  <a:schemeClr val="tx1"/>
                </a:solidFill>
                <a:latin typeface="Times New Roman" pitchFamily="18" charset="0"/>
                <a:cs typeface="Times New Roman" pitchFamily="18" charset="0"/>
              </a:rPr>
              <a:t>, and </a:t>
            </a:r>
            <a:r>
              <a:rPr lang="en-US" sz="3200" b="0" u="sng" dirty="0">
                <a:solidFill>
                  <a:schemeClr val="tx1"/>
                </a:solidFill>
                <a:latin typeface="Times New Roman" pitchFamily="18" charset="0"/>
                <a:cs typeface="Times New Roman" pitchFamily="18" charset="0"/>
              </a:rPr>
              <a:t>the non-active ingredients (Excipients) in medicines</a:t>
            </a:r>
            <a:r>
              <a:rPr lang="en-US" sz="3200" b="0" dirty="0">
                <a:solidFill>
                  <a:schemeClr val="tx1"/>
                </a:solidFill>
                <a:latin typeface="Times New Roman" pitchFamily="18" charset="0"/>
                <a:cs typeface="Times New Roman" pitchFamily="18" charset="0"/>
              </a:rPr>
              <a:t> are </a:t>
            </a:r>
            <a:r>
              <a:rPr lang="en-US" sz="3200" b="0" u="sng" dirty="0">
                <a:solidFill>
                  <a:schemeClr val="tx1"/>
                </a:solidFill>
                <a:latin typeface="Times New Roman" pitchFamily="18" charset="0"/>
                <a:cs typeface="Times New Roman" pitchFamily="18" charset="0"/>
              </a:rPr>
              <a:t>the same.</a:t>
            </a:r>
            <a:r>
              <a:rPr lang="en-US" sz="3200" b="0" dirty="0">
                <a:solidFill>
                  <a:schemeClr val="tx1"/>
                </a:solidFill>
                <a:latin typeface="Times New Roman" pitchFamily="18" charset="0"/>
                <a:cs typeface="Times New Roman" pitchFamily="18" charset="0"/>
              </a:rPr>
              <a:t> </a:t>
            </a:r>
          </a:p>
        </p:txBody>
      </p:sp>
      <p:grpSp>
        <p:nvGrpSpPr>
          <p:cNvPr id="2" name="Group 1"/>
          <p:cNvGrpSpPr>
            <a:grpSpLocks/>
          </p:cNvGrpSpPr>
          <p:nvPr/>
        </p:nvGrpSpPr>
        <p:grpSpPr bwMode="auto">
          <a:xfrm>
            <a:off x="304800" y="5189538"/>
            <a:ext cx="8534400" cy="1312862"/>
            <a:chOff x="304800" y="5188803"/>
            <a:chExt cx="8534400" cy="1313719"/>
          </a:xfrm>
        </p:grpSpPr>
        <p:sp>
          <p:nvSpPr>
            <p:cNvPr id="45065" name="Rectangle 5"/>
            <p:cNvSpPr>
              <a:spLocks noChangeArrowheads="1"/>
            </p:cNvSpPr>
            <p:nvPr/>
          </p:nvSpPr>
          <p:spPr bwMode="auto">
            <a:xfrm>
              <a:off x="381000" y="5518150"/>
              <a:ext cx="8458200" cy="984372"/>
            </a:xfrm>
            <a:prstGeom prst="rect">
              <a:avLst/>
            </a:prstGeom>
            <a:noFill/>
            <a:ln w="9525">
              <a:noFill/>
              <a:miter lim="800000"/>
              <a:headEnd/>
              <a:tailEnd/>
            </a:ln>
          </p:spPr>
          <p:txBody>
            <a:bodyPr>
              <a:spAutoFit/>
            </a:bodyPr>
            <a:lstStyle/>
            <a:p>
              <a:pPr algn="just">
                <a:lnSpc>
                  <a:spcPct val="250000"/>
                </a:lnSpc>
              </a:pPr>
              <a:r>
                <a:rPr lang="en-US" altLang="en-US" sz="2800" b="0">
                  <a:latin typeface="Times New Roman" pitchFamily="18" charset="0"/>
                  <a:cs typeface="Times New Roman" pitchFamily="18" charset="0"/>
                </a:rPr>
                <a:t>Animal is a major source of these raw  ingredients.</a:t>
              </a:r>
            </a:p>
          </p:txBody>
        </p:sp>
        <p:sp>
          <p:nvSpPr>
            <p:cNvPr id="7" name="Rectangle 6"/>
            <p:cNvSpPr/>
            <p:nvPr/>
          </p:nvSpPr>
          <p:spPr>
            <a:xfrm>
              <a:off x="304800" y="5188803"/>
              <a:ext cx="1371600" cy="830997"/>
            </a:xfrm>
            <a:prstGeom prst="rect">
              <a:avLst/>
            </a:prstGeom>
            <a:noFill/>
            <a:ln/>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sz="4800" b="0" dirty="0">
                  <a:solidFill>
                    <a:schemeClr val="tx1"/>
                  </a:solidFill>
                  <a:latin typeface="Times New Roman" pitchFamily="18" charset="0"/>
                  <a:cs typeface="Times New Roman" pitchFamily="18" charset="0"/>
                </a:rPr>
                <a:t>And</a:t>
              </a:r>
            </a:p>
          </p:txBody>
        </p:sp>
      </p:grpSp>
      <p:sp>
        <p:nvSpPr>
          <p:cNvPr id="6" name="Rectangle 5"/>
          <p:cNvSpPr/>
          <p:nvPr/>
        </p:nvSpPr>
        <p:spPr>
          <a:xfrm>
            <a:off x="381000" y="159603"/>
            <a:ext cx="3657600" cy="584775"/>
          </a:xfrm>
          <a:prstGeom prst="rect">
            <a:avLst/>
          </a:prstGeom>
          <a:no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3200" b="0" dirty="0">
                <a:solidFill>
                  <a:schemeClr val="tx1"/>
                </a:solidFill>
                <a:latin typeface="Times New Roman" pitchFamily="18" charset="0"/>
                <a:cs typeface="Times New Roman" pitchFamily="18" charset="0"/>
              </a:rPr>
              <a:t>The answer 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838200"/>
            <a:ext cx="8229600" cy="3675045"/>
          </a:xfrm>
          <a:prstGeom prst="rect">
            <a:avLst/>
          </a:prstGeom>
          <a:noFill/>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50000"/>
              </a:lnSpc>
              <a:defRPr/>
            </a:pPr>
            <a:r>
              <a:rPr lang="en-US" sz="4000" b="0" dirty="0">
                <a:solidFill>
                  <a:schemeClr val="tx1"/>
                </a:solidFill>
                <a:latin typeface="Times New Roman" pitchFamily="18" charset="0"/>
                <a:cs typeface="Times New Roman" pitchFamily="18" charset="0"/>
              </a:rPr>
              <a:t>I am under the Fatwa that the general religious rule of any ingredient comes from an animal source is the religious rule of its meat*.</a:t>
            </a:r>
          </a:p>
        </p:txBody>
      </p:sp>
      <p:sp>
        <p:nvSpPr>
          <p:cNvPr id="6" name="Rectangle 5"/>
          <p:cNvSpPr/>
          <p:nvPr/>
        </p:nvSpPr>
        <p:spPr>
          <a:xfrm>
            <a:off x="381000" y="5739825"/>
            <a:ext cx="8305800" cy="523220"/>
          </a:xfrm>
          <a:prstGeom prst="rect">
            <a:avLst/>
          </a:prstGeom>
          <a:no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2800" b="0" dirty="0">
                <a:solidFill>
                  <a:schemeClr val="tx1"/>
                </a:solidFill>
                <a:latin typeface="Times New Roman" pitchFamily="18" charset="0"/>
                <a:cs typeface="Times New Roman" pitchFamily="18" charset="0"/>
              </a:rPr>
              <a:t>*I.e. rennet that comes from dead animal is Haram.</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17"/>
          <p:cNvSpPr txBox="1">
            <a:spLocks noChangeArrowheads="1"/>
          </p:cNvSpPr>
          <p:nvPr/>
        </p:nvSpPr>
        <p:spPr bwMode="auto">
          <a:xfrm>
            <a:off x="990600" y="2158425"/>
            <a:ext cx="8001000" cy="584775"/>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just">
              <a:defRPr/>
            </a:pPr>
            <a:r>
              <a:rPr lang="en-US" sz="3200" b="0" dirty="0">
                <a:solidFill>
                  <a:schemeClr val="tx1"/>
                </a:solidFill>
                <a:latin typeface="Times New Roman" pitchFamily="18" charset="0"/>
                <a:cs typeface="Times New Roman" pitchFamily="18" charset="0"/>
              </a:rPr>
              <a:t>Fats (Glycerin &amp; Emulsifiers)</a:t>
            </a:r>
          </a:p>
        </p:txBody>
      </p:sp>
      <p:sp>
        <p:nvSpPr>
          <p:cNvPr id="13" name="Text Box 17"/>
          <p:cNvSpPr txBox="1">
            <a:spLocks noChangeArrowheads="1"/>
          </p:cNvSpPr>
          <p:nvPr/>
        </p:nvSpPr>
        <p:spPr bwMode="auto">
          <a:xfrm>
            <a:off x="990600" y="2819400"/>
            <a:ext cx="8001000" cy="584775"/>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just">
              <a:defRPr/>
            </a:pPr>
            <a:r>
              <a:rPr lang="en-US" sz="3200" b="0" dirty="0">
                <a:solidFill>
                  <a:schemeClr val="tx1"/>
                </a:solidFill>
                <a:latin typeface="Times New Roman" pitchFamily="18" charset="0"/>
                <a:cs typeface="Times New Roman" pitchFamily="18" charset="0"/>
              </a:rPr>
              <a:t>Proteins (Amino Acids, Enzymes &amp; Gelatin)</a:t>
            </a:r>
            <a:endParaRPr lang="en-US" sz="4000" b="0" dirty="0">
              <a:solidFill>
                <a:schemeClr val="tx1"/>
              </a:solidFill>
              <a:latin typeface="Times New Roman" pitchFamily="18" charset="0"/>
              <a:cs typeface="Times New Roman" pitchFamily="18" charset="0"/>
            </a:endParaRPr>
          </a:p>
        </p:txBody>
      </p:sp>
      <p:sp>
        <p:nvSpPr>
          <p:cNvPr id="14" name="Text Box 17"/>
          <p:cNvSpPr txBox="1">
            <a:spLocks noChangeArrowheads="1"/>
          </p:cNvSpPr>
          <p:nvPr/>
        </p:nvSpPr>
        <p:spPr bwMode="auto">
          <a:xfrm>
            <a:off x="990600" y="3505200"/>
            <a:ext cx="8001000" cy="1077218"/>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just">
              <a:defRPr/>
            </a:pPr>
            <a:r>
              <a:rPr lang="en-US" sz="3200" b="0" dirty="0">
                <a:solidFill>
                  <a:schemeClr val="tx1"/>
                </a:solidFill>
                <a:latin typeface="Times New Roman" pitchFamily="18" charset="0"/>
                <a:cs typeface="Times New Roman" pitchFamily="18" charset="0"/>
              </a:rPr>
              <a:t>Salts (Bone Phosphates, Stearic Acid &amp; Magnesium Stearate)</a:t>
            </a:r>
            <a:endParaRPr lang="en-US" sz="4000" b="0" dirty="0">
              <a:solidFill>
                <a:schemeClr val="tx1"/>
              </a:solidFill>
              <a:latin typeface="Times New Roman" pitchFamily="18" charset="0"/>
              <a:cs typeface="Times New Roman" pitchFamily="18" charset="0"/>
            </a:endParaRPr>
          </a:p>
        </p:txBody>
      </p:sp>
      <p:sp>
        <p:nvSpPr>
          <p:cNvPr id="15" name="Text Box 17"/>
          <p:cNvSpPr txBox="1">
            <a:spLocks noChangeArrowheads="1"/>
          </p:cNvSpPr>
          <p:nvPr/>
        </p:nvSpPr>
        <p:spPr bwMode="auto">
          <a:xfrm>
            <a:off x="990600" y="5739825"/>
            <a:ext cx="8001000" cy="584775"/>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just">
              <a:defRPr/>
            </a:pPr>
            <a:r>
              <a:rPr lang="en-US" sz="3200" b="0" dirty="0">
                <a:solidFill>
                  <a:schemeClr val="tx1"/>
                </a:solidFill>
                <a:latin typeface="Times New Roman" pitchFamily="18" charset="0"/>
                <a:cs typeface="Times New Roman" pitchFamily="18" charset="0"/>
              </a:rPr>
              <a:t>Alcohol (</a:t>
            </a:r>
            <a:r>
              <a:rPr lang="en-US" sz="3200" b="0" dirty="0" err="1">
                <a:solidFill>
                  <a:schemeClr val="tx1"/>
                </a:solidFill>
                <a:latin typeface="Times New Roman" pitchFamily="18" charset="0"/>
                <a:cs typeface="Times New Roman" pitchFamily="18" charset="0"/>
              </a:rPr>
              <a:t>Stearyl</a:t>
            </a:r>
            <a:r>
              <a:rPr lang="en-US" sz="3200" b="0" dirty="0">
                <a:solidFill>
                  <a:schemeClr val="tx1"/>
                </a:solidFill>
                <a:latin typeface="Times New Roman" pitchFamily="18" charset="0"/>
                <a:cs typeface="Times New Roman" pitchFamily="18" charset="0"/>
              </a:rPr>
              <a:t> Alcohol, Fatty Alcohols)</a:t>
            </a:r>
          </a:p>
        </p:txBody>
      </p:sp>
      <p:sp>
        <p:nvSpPr>
          <p:cNvPr id="16" name="Rectangle 15"/>
          <p:cNvSpPr>
            <a:spLocks noChangeArrowheads="1"/>
          </p:cNvSpPr>
          <p:nvPr/>
        </p:nvSpPr>
        <p:spPr bwMode="auto">
          <a:xfrm>
            <a:off x="914400" y="228600"/>
            <a:ext cx="7315200" cy="905056"/>
          </a:xfrm>
          <a:prstGeom prst="rect">
            <a:avLst/>
          </a:prstGeom>
          <a:noFill/>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50000"/>
              </a:lnSpc>
              <a:defRPr/>
            </a:pPr>
            <a:r>
              <a:rPr lang="en-US" sz="4000" b="0" dirty="0">
                <a:solidFill>
                  <a:schemeClr val="tx1"/>
                </a:solidFill>
                <a:latin typeface="Times New Roman" pitchFamily="18" charset="0"/>
                <a:cs typeface="Times New Roman" pitchFamily="18" charset="0"/>
              </a:rPr>
              <a:t>What are these shared ingredients?</a:t>
            </a:r>
          </a:p>
        </p:txBody>
      </p:sp>
      <p:sp>
        <p:nvSpPr>
          <p:cNvPr id="17" name="Rectangle 16"/>
          <p:cNvSpPr/>
          <p:nvPr/>
        </p:nvSpPr>
        <p:spPr>
          <a:xfrm>
            <a:off x="228600" y="1472625"/>
            <a:ext cx="6248400" cy="5847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3200" b="0" dirty="0">
                <a:solidFill>
                  <a:schemeClr val="tx1"/>
                </a:solidFill>
                <a:latin typeface="Times New Roman" pitchFamily="18" charset="0"/>
                <a:cs typeface="Times New Roman" pitchFamily="18" charset="0"/>
              </a:rPr>
              <a:t>Animal Sources</a:t>
            </a:r>
          </a:p>
        </p:txBody>
      </p:sp>
      <p:sp>
        <p:nvSpPr>
          <p:cNvPr id="18" name="Rectangle 17"/>
          <p:cNvSpPr/>
          <p:nvPr/>
        </p:nvSpPr>
        <p:spPr>
          <a:xfrm>
            <a:off x="304800" y="5054025"/>
            <a:ext cx="4191000" cy="5847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3200" b="0" dirty="0">
                <a:solidFill>
                  <a:schemeClr val="tx1"/>
                </a:solidFill>
                <a:latin typeface="Times New Roman" pitchFamily="18" charset="0"/>
                <a:cs typeface="Times New Roman" pitchFamily="18" charset="0"/>
              </a:rPr>
              <a:t>Non-Animal Sources</a:t>
            </a:r>
          </a:p>
        </p:txBody>
      </p:sp>
      <p:sp>
        <p:nvSpPr>
          <p:cNvPr id="10" name="Rectangle 9"/>
          <p:cNvSpPr/>
          <p:nvPr/>
        </p:nvSpPr>
        <p:spPr>
          <a:xfrm>
            <a:off x="304800" y="1261646"/>
            <a:ext cx="685800" cy="338554"/>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1600" dirty="0">
                <a:solidFill>
                  <a:schemeClr val="bg1"/>
                </a:solidFill>
                <a:latin typeface="Times New Roman" pitchFamily="18" charset="0"/>
                <a:cs typeface="Times New Roman" pitchFamily="18" charset="0"/>
              </a:rPr>
              <a:t>From</a:t>
            </a:r>
          </a:p>
        </p:txBody>
      </p:sp>
      <p:sp>
        <p:nvSpPr>
          <p:cNvPr id="12" name="Rectangle 11"/>
          <p:cNvSpPr/>
          <p:nvPr/>
        </p:nvSpPr>
        <p:spPr>
          <a:xfrm>
            <a:off x="381000" y="4800600"/>
            <a:ext cx="685800" cy="338554"/>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1600" dirty="0">
                <a:solidFill>
                  <a:schemeClr val="bg1"/>
                </a:solidFill>
                <a:latin typeface="Times New Roman" pitchFamily="18" charset="0"/>
                <a:cs typeface="Times New Roman" pitchFamily="18" charset="0"/>
              </a:rPr>
              <a:t>From</a:t>
            </a:r>
          </a:p>
        </p:txBody>
      </p:sp>
      <p:sp>
        <p:nvSpPr>
          <p:cNvPr id="19" name="Rectangle 18"/>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 calcmode="lin" valueType="num">
                                      <p:cBhvr additive="base">
                                        <p:cTn id="1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xEl>
                                              <p:pRg st="0" end="0"/>
                                            </p:txEl>
                                          </p:spTgt>
                                        </p:tgtEl>
                                        <p:attrNameLst>
                                          <p:attrName>style.visibility</p:attrName>
                                        </p:attrNameLst>
                                      </p:cBhvr>
                                      <p:to>
                                        <p:strVal val="visible"/>
                                      </p:to>
                                    </p:set>
                                    <p:anim calcmode="lin" valueType="num">
                                      <p:cBhvr additive="base">
                                        <p:cTn id="2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5" autoUpdateAnimBg="0"/>
      <p:bldP spid="13" grpId="0" build="p" bldLvl="5" autoUpdateAnimBg="0"/>
      <p:bldP spid="14" grpId="0" build="p" bldLvl="5" autoUpdateAnimBg="0"/>
      <p:bldP spid="15" grpId="0" build="p" bldLvl="5"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914400" y="533400"/>
            <a:ext cx="7315200" cy="905056"/>
          </a:xfrm>
          <a:prstGeom prst="rect">
            <a:avLst/>
          </a:prstGeom>
          <a:noFill/>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50000"/>
              </a:lnSpc>
              <a:defRPr/>
            </a:pPr>
            <a:r>
              <a:rPr lang="en-US" sz="4000" dirty="0">
                <a:solidFill>
                  <a:schemeClr val="tx1"/>
                </a:solidFill>
                <a:latin typeface="Times New Roman" pitchFamily="18" charset="0"/>
                <a:cs typeface="Times New Roman" pitchFamily="18" charset="0"/>
              </a:rPr>
              <a:t>Back to </a:t>
            </a:r>
          </a:p>
        </p:txBody>
      </p:sp>
      <p:sp>
        <p:nvSpPr>
          <p:cNvPr id="6" name="Rectangle 3"/>
          <p:cNvSpPr>
            <a:spLocks noChangeArrowheads="1"/>
          </p:cNvSpPr>
          <p:nvPr/>
        </p:nvSpPr>
        <p:spPr bwMode="auto">
          <a:xfrm>
            <a:off x="990600" y="1905000"/>
            <a:ext cx="7315200" cy="742950"/>
          </a:xfrm>
          <a:prstGeom prst="rect">
            <a:avLst/>
          </a:prstGeom>
          <a:noFill/>
          <a:ln w="50800">
            <a:solidFill>
              <a:srgbClr val="0070C0"/>
            </a:solidFill>
            <a:miter lim="800000"/>
            <a:headEnd/>
            <a:tailEnd/>
          </a:ln>
        </p:spPr>
        <p:txBody>
          <a:bodyPr>
            <a:spAutoFit/>
          </a:bodyPr>
          <a:lstStyle/>
          <a:p>
            <a:pPr>
              <a:lnSpc>
                <a:spcPct val="150000"/>
              </a:lnSpc>
              <a:buFontTx/>
              <a:buChar char="•"/>
            </a:pPr>
            <a:r>
              <a:rPr lang="en-US" altLang="en-US" sz="3200" b="0">
                <a:latin typeface="Times New Roman" pitchFamily="18" charset="0"/>
                <a:cs typeface="Times New Roman" pitchFamily="18" charset="0"/>
              </a:rPr>
              <a:t> Stunning before slaughtering</a:t>
            </a:r>
            <a:r>
              <a:rPr lang="ar-KW" altLang="en-US" sz="3200" b="0">
                <a:latin typeface="Times New Roman" pitchFamily="18" charset="0"/>
                <a:cs typeface="Times New Roman" pitchFamily="18" charset="0"/>
              </a:rPr>
              <a:t> </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ChangeArrowheads="1"/>
          </p:cNvSpPr>
          <p:nvPr/>
        </p:nvSpPr>
        <p:spPr bwMode="auto">
          <a:xfrm>
            <a:off x="533400" y="609600"/>
            <a:ext cx="8229600" cy="3786188"/>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In France as well as in many European countries birds are stunned to death using low frequencies (50Hz). This low frequency is used for the purpose of quick lost of consciousness (i.e. death)*. </a:t>
            </a:r>
          </a:p>
        </p:txBody>
      </p:sp>
      <p:sp>
        <p:nvSpPr>
          <p:cNvPr id="49155" name="Rectangle 1"/>
          <p:cNvSpPr>
            <a:spLocks noChangeArrowheads="1"/>
          </p:cNvSpPr>
          <p:nvPr/>
        </p:nvSpPr>
        <p:spPr bwMode="auto">
          <a:xfrm>
            <a:off x="533400" y="5715016"/>
            <a:ext cx="8001000" cy="338138"/>
          </a:xfrm>
          <a:prstGeom prst="rect">
            <a:avLst/>
          </a:prstGeom>
          <a:noFill/>
          <a:ln w="9525">
            <a:noFill/>
            <a:miter lim="800000"/>
            <a:headEnd/>
            <a:tailEnd/>
          </a:ln>
        </p:spPr>
        <p:txBody>
          <a:bodyPr anchor="ctr">
            <a:spAutoFit/>
          </a:bodyPr>
          <a:lstStyle/>
          <a:p>
            <a:pPr eaLnBrk="0" hangingPunct="0"/>
            <a:r>
              <a:rPr lang="en-US" altLang="en-US" sz="800" b="0">
                <a:cs typeface="Times New Roman" pitchFamily="18" charset="0"/>
              </a:rPr>
              <a:t>*V. Sante, G. Le Pottier, T. Astruc, M. Mouchonie`re, and X. Fernandez) 2000(. Effect of Stunning Current Frequency on Carcass Downgrading and Meat Quality of Turkey. Poultry Science 79:1208–1214.</a:t>
            </a:r>
            <a:endParaRPr lang="en-US" altLang="en-US" b="0"/>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ChangeArrowheads="1"/>
          </p:cNvSpPr>
          <p:nvPr/>
        </p:nvSpPr>
        <p:spPr bwMode="auto">
          <a:xfrm>
            <a:off x="533400" y="609600"/>
            <a:ext cx="8229600" cy="230822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However, at higher stunning frequencies (1500Hz) chickens </a:t>
            </a:r>
            <a:r>
              <a:rPr lang="en-US" altLang="en-US" sz="3200" u="sng">
                <a:latin typeface="Times New Roman" pitchFamily="18" charset="0"/>
                <a:cs typeface="Times New Roman" pitchFamily="18" charset="0"/>
              </a:rPr>
              <a:t>may</a:t>
            </a:r>
            <a:r>
              <a:rPr lang="en-US" altLang="en-US" sz="3200" b="0">
                <a:latin typeface="Times New Roman" pitchFamily="18" charset="0"/>
                <a:cs typeface="Times New Roman" pitchFamily="18" charset="0"/>
              </a:rPr>
              <a:t> recover back to clear signs of life after 57 seconds**.</a:t>
            </a:r>
          </a:p>
        </p:txBody>
      </p:sp>
      <p:sp>
        <p:nvSpPr>
          <p:cNvPr id="50179" name="Rectangle 3"/>
          <p:cNvSpPr>
            <a:spLocks noChangeArrowheads="1"/>
          </p:cNvSpPr>
          <p:nvPr/>
        </p:nvSpPr>
        <p:spPr bwMode="auto">
          <a:xfrm>
            <a:off x="533400" y="3657600"/>
            <a:ext cx="8229600" cy="960438"/>
          </a:xfrm>
          <a:prstGeom prst="rect">
            <a:avLst/>
          </a:prstGeom>
          <a:noFill/>
          <a:ln w="50800">
            <a:solidFill>
              <a:srgbClr val="0070C0"/>
            </a:solidFill>
            <a:miter lim="800000"/>
            <a:headEnd/>
            <a:tailEnd/>
          </a:ln>
        </p:spPr>
        <p:txBody>
          <a:bodyPr>
            <a:spAutoFit/>
          </a:bodyPr>
          <a:lstStyle/>
          <a:p>
            <a:pPr algn="just">
              <a:lnSpc>
                <a:spcPct val="150000"/>
              </a:lnSpc>
            </a:pPr>
            <a:r>
              <a:rPr lang="en-US" altLang="en-US" sz="2000" b="0">
                <a:latin typeface="Times New Roman" pitchFamily="18" charset="0"/>
                <a:cs typeface="Times New Roman" pitchFamily="18" charset="0"/>
              </a:rPr>
              <a:t>16 seconds to breath</a:t>
            </a:r>
          </a:p>
          <a:p>
            <a:pPr algn="just">
              <a:lnSpc>
                <a:spcPct val="150000"/>
              </a:lnSpc>
            </a:pPr>
            <a:r>
              <a:rPr lang="en-US" altLang="en-US" sz="2000" b="0">
                <a:latin typeface="Times New Roman" pitchFamily="18" charset="0"/>
                <a:cs typeface="Times New Roman" pitchFamily="18" charset="0"/>
              </a:rPr>
              <a:t>57 seconds to move</a:t>
            </a:r>
          </a:p>
        </p:txBody>
      </p:sp>
      <p:sp>
        <p:nvSpPr>
          <p:cNvPr id="50180" name="Rectangle 1"/>
          <p:cNvSpPr>
            <a:spLocks noChangeArrowheads="1"/>
          </p:cNvSpPr>
          <p:nvPr/>
        </p:nvSpPr>
        <p:spPr bwMode="auto">
          <a:xfrm>
            <a:off x="533400" y="5500702"/>
            <a:ext cx="8001000" cy="338137"/>
          </a:xfrm>
          <a:prstGeom prst="rect">
            <a:avLst/>
          </a:prstGeom>
          <a:noFill/>
          <a:ln w="9525">
            <a:noFill/>
            <a:miter lim="800000"/>
            <a:headEnd/>
            <a:tailEnd/>
          </a:ln>
        </p:spPr>
        <p:txBody>
          <a:bodyPr anchor="ctr">
            <a:spAutoFit/>
          </a:bodyPr>
          <a:lstStyle/>
          <a:p>
            <a:r>
              <a:rPr lang="en-US" altLang="en-US" sz="800" b="0" dirty="0"/>
              <a:t>**Gregory, N. G., L. J. Wilkins, and S. B. Wotton, (1991). Effect of electrical stunning frequency on ventricular fibrillation, downgrading and broken bones in broilers, hens and quails. Br. Vet. J. 147:71–77.</a:t>
            </a:r>
          </a:p>
        </p:txBody>
      </p:sp>
      <p:sp>
        <p:nvSpPr>
          <p:cNvPr id="9" name="Rectangle 8"/>
          <p:cNvSpPr/>
          <p:nvPr/>
        </p:nvSpPr>
        <p:spPr>
          <a:xfrm>
            <a:off x="609600" y="3276600"/>
            <a:ext cx="762000" cy="46166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2400" b="0" dirty="0">
                <a:solidFill>
                  <a:schemeClr val="tx1"/>
                </a:solidFill>
                <a:latin typeface="Times New Roman" pitchFamily="18" charset="0"/>
                <a:cs typeface="Times New Roman" pitchFamily="18" charset="0"/>
              </a:rPr>
              <a:t>**</a:t>
            </a:r>
            <a:endParaRPr lang="en-US" sz="2400" dirty="0">
              <a:solidFill>
                <a:schemeClr val="tx1"/>
              </a:solidFill>
              <a:latin typeface="Times New Roman" pitchFamily="18" charset="0"/>
              <a:cs typeface="Times New Roman" pitchFamily="18" charset="0"/>
            </a:endParaRP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ChangeArrowheads="1"/>
          </p:cNvSpPr>
          <p:nvPr/>
        </p:nvSpPr>
        <p:spPr bwMode="auto">
          <a:xfrm>
            <a:off x="304800" y="982663"/>
            <a:ext cx="8229600" cy="2751137"/>
          </a:xfrm>
          <a:prstGeom prst="rect">
            <a:avLst/>
          </a:prstGeom>
          <a:noFill/>
          <a:ln w="38100">
            <a:solidFill>
              <a:srgbClr val="0070C0"/>
            </a:solidFill>
            <a:miter lim="800000"/>
            <a:headEnd/>
            <a:tailEnd/>
          </a:ln>
        </p:spPr>
        <p:txBody>
          <a:bodyPr>
            <a:spAutoFit/>
          </a:bodyPr>
          <a:lstStyle/>
          <a:p>
            <a:pPr algn="just">
              <a:lnSpc>
                <a:spcPct val="150000"/>
              </a:lnSpc>
            </a:pPr>
            <a:r>
              <a:rPr lang="en-US" altLang="en-US" sz="4000" b="0">
                <a:latin typeface="Times New Roman" pitchFamily="18" charset="0"/>
                <a:cs typeface="Times New Roman" pitchFamily="18" charset="0"/>
              </a:rPr>
              <a:t>Slaughtering process occur only before start of breathing and movement of the animal.</a:t>
            </a:r>
          </a:p>
        </p:txBody>
      </p:sp>
      <p:sp>
        <p:nvSpPr>
          <p:cNvPr id="5" name="Rectangle 4"/>
          <p:cNvSpPr/>
          <p:nvPr/>
        </p:nvSpPr>
        <p:spPr>
          <a:xfrm>
            <a:off x="381000" y="304800"/>
            <a:ext cx="1981200" cy="57996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lnSpc>
                <a:spcPct val="150000"/>
              </a:lnSpc>
              <a:defRPr/>
            </a:pPr>
            <a:r>
              <a:rPr lang="en-US" sz="2400" dirty="0">
                <a:solidFill>
                  <a:schemeClr val="tx1"/>
                </a:solidFill>
                <a:latin typeface="Times New Roman" pitchFamily="18" charset="0"/>
                <a:cs typeface="Times New Roman" pitchFamily="18" charset="0"/>
              </a:rPr>
              <a:t>But Normally</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ChangeArrowheads="1"/>
          </p:cNvSpPr>
          <p:nvPr/>
        </p:nvSpPr>
        <p:spPr bwMode="auto">
          <a:xfrm>
            <a:off x="533400" y="609600"/>
            <a:ext cx="8229600" cy="443547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Many visitors to slaughterhouses were shown that stunned birds do go back to life if left for a period of time </a:t>
            </a:r>
            <a:r>
              <a:rPr lang="en-US" altLang="en-US" sz="3200" b="0" u="sng">
                <a:solidFill>
                  <a:srgbClr val="FF0000"/>
                </a:solidFill>
                <a:latin typeface="Times New Roman" pitchFamily="18" charset="0"/>
                <a:cs typeface="Times New Roman" pitchFamily="18" charset="0"/>
              </a:rPr>
              <a:t>1 minute or so</a:t>
            </a:r>
            <a:r>
              <a:rPr lang="en-US" altLang="en-US" sz="3200" b="0">
                <a:latin typeface="Times New Roman" pitchFamily="18" charset="0"/>
                <a:cs typeface="Times New Roman" pitchFamily="18" charset="0"/>
              </a:rPr>
              <a:t>, then they conclude wrongly and put a general rule that </a:t>
            </a:r>
            <a:r>
              <a:rPr lang="en-US" altLang="en-US" sz="3200" b="0" u="sng">
                <a:solidFill>
                  <a:srgbClr val="0070C0"/>
                </a:solidFill>
                <a:latin typeface="Times New Roman" pitchFamily="18" charset="0"/>
                <a:cs typeface="Times New Roman" pitchFamily="18" charset="0"/>
              </a:rPr>
              <a:t>if stunning did not lead to death then the stunned chickens where a live at the time of slaughtering.</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2">
            <a:noAutofit/>
          </a:bodyPr>
          <a:lstStyle/>
          <a:p>
            <a:pPr eaLnBrk="0" hangingPunct="0">
              <a:defRPr/>
            </a:pPr>
            <a:r>
              <a:rPr lang="en-US" sz="2000" dirty="0" err="1" smtClean="0">
                <a:latin typeface="Times New Roman" pitchFamily="18" charset="0"/>
                <a:ea typeface="Times New Roman" pitchFamily="18" charset="0"/>
                <a:cs typeface="Times New Roman" pitchFamily="18" charset="0"/>
              </a:rPr>
              <a:t>Halal</a:t>
            </a:r>
            <a:endParaRPr lang="en-US" sz="2000" dirty="0" smtClean="0">
              <a:latin typeface="Times New Roman" pitchFamily="18" charset="0"/>
              <a:ea typeface="Times New Roman" pitchFamily="18" charset="0"/>
              <a:cs typeface="Times New Roman" pitchFamily="18" charset="0"/>
            </a:endParaRPr>
          </a:p>
          <a:p>
            <a:pPr eaLnBrk="0" hangingPunct="0">
              <a:defRPr/>
            </a:pPr>
            <a:r>
              <a:rPr lang="en-US" sz="2000" dirty="0" err="1" smtClean="0">
                <a:latin typeface="Times New Roman" pitchFamily="18" charset="0"/>
                <a:ea typeface="Times New Roman" pitchFamily="18" charset="0"/>
                <a:cs typeface="Times New Roman" pitchFamily="18" charset="0"/>
              </a:rPr>
              <a:t>Haram</a:t>
            </a:r>
            <a:endParaRPr lang="en-US" sz="2000" dirty="0" smtClean="0">
              <a:latin typeface="Times New Roman" pitchFamily="18" charset="0"/>
              <a:ea typeface="Times New Roman" pitchFamily="18" charset="0"/>
              <a:cs typeface="Times New Roman" pitchFamily="18" charset="0"/>
            </a:endParaRPr>
          </a:p>
          <a:p>
            <a:pPr eaLnBrk="0" hangingPunct="0">
              <a:defRPr/>
            </a:pPr>
            <a:r>
              <a:rPr lang="en-US" sz="2000" dirty="0" smtClean="0">
                <a:latin typeface="Times New Roman" pitchFamily="18" charset="0"/>
                <a:cs typeface="Times New Roman" pitchFamily="18" charset="0"/>
              </a:rPr>
              <a:t>Quran</a:t>
            </a:r>
          </a:p>
          <a:p>
            <a:pPr eaLnBrk="0" hangingPunct="0">
              <a:defRPr/>
            </a:pPr>
            <a:r>
              <a:rPr lang="en-US" sz="2000" dirty="0" err="1" smtClean="0">
                <a:latin typeface="Times New Roman" pitchFamily="18" charset="0"/>
                <a:cs typeface="Times New Roman" pitchFamily="18" charset="0"/>
              </a:rPr>
              <a:t>Sunnah</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Mashbooh</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Makrooh</a:t>
            </a:r>
            <a:endParaRPr lang="en-US" sz="2000" dirty="0" smtClean="0">
              <a:latin typeface="Times New Roman" pitchFamily="18" charset="0"/>
              <a:cs typeface="Times New Roman" pitchFamily="18" charset="0"/>
            </a:endParaRPr>
          </a:p>
          <a:p>
            <a:pPr eaLnBrk="0" hangingPunct="0">
              <a:defRPr/>
            </a:pPr>
            <a:r>
              <a:rPr lang="en-US" sz="2000" dirty="0" smtClean="0">
                <a:latin typeface="Times New Roman" pitchFamily="18" charset="0"/>
                <a:cs typeface="Times New Roman" pitchFamily="18" charset="0"/>
              </a:rPr>
              <a:t>Basic fundamental rules in Islam</a:t>
            </a:r>
          </a:p>
          <a:p>
            <a:pPr eaLnBrk="0" hangingPunct="0">
              <a:defRPr/>
            </a:pPr>
            <a:r>
              <a:rPr lang="en-GB" sz="2000" dirty="0" smtClean="0">
                <a:latin typeface="Times New Roman" pitchFamily="18" charset="0"/>
                <a:cs typeface="Times New Roman" pitchFamily="18" charset="0"/>
              </a:rPr>
              <a:t>Mufti</a:t>
            </a:r>
          </a:p>
          <a:p>
            <a:pPr eaLnBrk="0" hangingPunct="0">
              <a:defRPr/>
            </a:pPr>
            <a:r>
              <a:rPr lang="en-GB" sz="2000" dirty="0" smtClean="0">
                <a:latin typeface="Times New Roman" pitchFamily="18" charset="0"/>
                <a:cs typeface="Times New Roman" pitchFamily="18" charset="0"/>
              </a:rPr>
              <a:t>Fatwa</a:t>
            </a:r>
          </a:p>
          <a:p>
            <a:pPr eaLnBrk="0" hangingPunct="0">
              <a:defRPr/>
            </a:pPr>
            <a:r>
              <a:rPr lang="en-US" sz="2000" dirty="0" err="1" smtClean="0">
                <a:latin typeface="Times New Roman" pitchFamily="18" charset="0"/>
                <a:cs typeface="Times New Roman" pitchFamily="18" charset="0"/>
              </a:rPr>
              <a:t>Najis</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Tahir</a:t>
            </a:r>
            <a:endParaRPr lang="en-US" sz="2000" dirty="0" smtClean="0">
              <a:latin typeface="Times New Roman" pitchFamily="18" charset="0"/>
              <a:cs typeface="Times New Roman" pitchFamily="18" charset="0"/>
            </a:endParaRPr>
          </a:p>
          <a:p>
            <a:pPr eaLnBrk="0" hangingPunct="0">
              <a:defRPr/>
            </a:pPr>
            <a:r>
              <a:rPr lang="en-GB" sz="2000" dirty="0" err="1" smtClean="0">
                <a:latin typeface="Times New Roman" pitchFamily="18" charset="0"/>
                <a:cs typeface="Times New Roman" pitchFamily="18" charset="0"/>
              </a:rPr>
              <a:t>Ifta</a:t>
            </a:r>
            <a:r>
              <a:rPr lang="en-GB" sz="2000" dirty="0" smtClean="0">
                <a:latin typeface="Times New Roman" pitchFamily="18" charset="0"/>
                <a:cs typeface="Times New Roman" pitchFamily="18" charset="0"/>
              </a:rPr>
              <a:t> committee</a:t>
            </a:r>
          </a:p>
          <a:p>
            <a:pPr eaLnBrk="0" hangingPunct="0">
              <a:defRPr/>
            </a:pPr>
            <a:r>
              <a:rPr lang="en-GB" sz="2000" dirty="0" smtClean="0">
                <a:latin typeface="Times New Roman" pitchFamily="18" charset="0"/>
                <a:cs typeface="Times New Roman" pitchFamily="18" charset="0"/>
              </a:rPr>
              <a:t>Emerging issues</a:t>
            </a:r>
          </a:p>
          <a:p>
            <a:pPr eaLnBrk="0" hangingPunct="0">
              <a:defRPr/>
            </a:pPr>
            <a:r>
              <a:rPr lang="en-GB" sz="2000" dirty="0" err="1" smtClean="0">
                <a:latin typeface="Times New Roman" pitchFamily="18" charset="0"/>
                <a:cs typeface="Times New Roman" pitchFamily="18" charset="0"/>
              </a:rPr>
              <a:t>Qiyas</a:t>
            </a:r>
            <a:endParaRPr lang="en-GB"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Jumhoor</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Zabiha</a:t>
            </a:r>
            <a:endParaRPr lang="en-US" sz="2000" dirty="0" smtClean="0"/>
          </a:p>
          <a:p>
            <a:pPr eaLnBrk="0" hangingPunct="0">
              <a:defRPr/>
            </a:pPr>
            <a:r>
              <a:rPr lang="en-US" sz="2000" dirty="0" err="1" smtClean="0">
                <a:latin typeface="Times New Roman" pitchFamily="18" charset="0"/>
                <a:cs typeface="Times New Roman" pitchFamily="18" charset="0"/>
              </a:rPr>
              <a:t>Istihala</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Mawqoozah</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Izterar</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Ikhtiyar</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Ejtihad</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Majoos</a:t>
            </a:r>
            <a:endParaRPr lang="en-US" sz="2000" dirty="0" smtClean="0">
              <a:latin typeface="Times New Roman" pitchFamily="18" charset="0"/>
              <a:cs typeface="Times New Roman" pitchFamily="18" charset="0"/>
            </a:endParaRPr>
          </a:p>
          <a:p>
            <a:pPr eaLnBrk="0" hangingPunct="0">
              <a:defRPr/>
            </a:pPr>
            <a:r>
              <a:rPr lang="en-US" sz="2000" dirty="0" err="1" smtClean="0">
                <a:latin typeface="Times New Roman" pitchFamily="18" charset="0"/>
                <a:cs typeface="Times New Roman" pitchFamily="18" charset="0"/>
              </a:rPr>
              <a:t>Mujtahid</a:t>
            </a:r>
            <a:endParaRPr lang="en-US" sz="2000" dirty="0" smtClean="0"/>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9" name="Title 1"/>
          <p:cNvSpPr>
            <a:spLocks noGrp="1"/>
          </p:cNvSpPr>
          <p:nvPr>
            <p:ph type="title"/>
          </p:nvPr>
        </p:nvSpPr>
        <p:spPr>
          <a:xfrm>
            <a:off x="457200" y="142852"/>
            <a:ext cx="8229600" cy="720000"/>
          </a:xfrm>
        </p:spPr>
        <p:txBody>
          <a:bodyPr>
            <a:normAutofit fontScale="90000"/>
          </a:bodyPr>
          <a:lstStyle/>
          <a:p>
            <a:pPr algn="l">
              <a:lnSpc>
                <a:spcPct val="150000"/>
              </a:lnSpc>
              <a:spcBef>
                <a:spcPts val="600"/>
              </a:spcBef>
              <a:defRPr/>
            </a:pPr>
            <a:r>
              <a:rPr lang="en-US" dirty="0" err="1" smtClean="0">
                <a:solidFill>
                  <a:schemeClr val="tx1">
                    <a:lumMod val="75000"/>
                    <a:lumOff val="25000"/>
                  </a:schemeClr>
                </a:solidFill>
                <a:cs typeface="Times New Roman" pitchFamily="18" charset="0"/>
              </a:rPr>
              <a:t>Halal</a:t>
            </a:r>
            <a:r>
              <a:rPr lang="en-US" dirty="0" smtClean="0">
                <a:solidFill>
                  <a:schemeClr val="tx1">
                    <a:lumMod val="75000"/>
                    <a:lumOff val="25000"/>
                  </a:schemeClr>
                </a:solidFill>
                <a:cs typeface="Times New Roman" pitchFamily="18" charset="0"/>
              </a:rPr>
              <a:t> Terminologies</a:t>
            </a:r>
            <a:endParaRPr lang="en-US" dirty="0">
              <a:solidFill>
                <a:schemeClr val="tx1">
                  <a:lumMod val="75000"/>
                  <a:lumOff val="25000"/>
                </a:schemeClr>
              </a:solidFill>
              <a:cs typeface="Times New Roman" pitchFamily="18" charset="0"/>
            </a:endParaRPr>
          </a:p>
        </p:txBody>
      </p:sp>
      <p:sp>
        <p:nvSpPr>
          <p:cNvPr id="20" name="Rectangle 19"/>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Rectangle 2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12"/>
          <p:cNvSpPr txBox="1"/>
          <p:nvPr/>
        </p:nvSpPr>
        <p:spPr>
          <a:xfrm>
            <a:off x="21428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ChangeArrowheads="1"/>
          </p:cNvSpPr>
          <p:nvPr/>
        </p:nvSpPr>
        <p:spPr bwMode="auto">
          <a:xfrm>
            <a:off x="533400" y="1319213"/>
            <a:ext cx="8229600" cy="3697287"/>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Imam Malik put a condition for the Zabiha, he said: if the animal/bird at the time of slaughtering has </a:t>
            </a:r>
            <a:r>
              <a:rPr lang="en-US" altLang="en-US" sz="3200" b="0" u="sng">
                <a:latin typeface="Times New Roman" pitchFamily="18" charset="0"/>
                <a:cs typeface="Times New Roman" pitchFamily="18" charset="0"/>
              </a:rPr>
              <a:t>an ongoing breathing</a:t>
            </a:r>
            <a:r>
              <a:rPr lang="en-US" altLang="en-US" sz="3200" b="0">
                <a:latin typeface="Times New Roman" pitchFamily="18" charset="0"/>
                <a:cs typeface="Times New Roman" pitchFamily="18" charset="0"/>
              </a:rPr>
              <a:t> and </a:t>
            </a:r>
            <a:r>
              <a:rPr lang="en-US" altLang="en-US" sz="3200" b="0" u="sng">
                <a:latin typeface="Times New Roman" pitchFamily="18" charset="0"/>
                <a:cs typeface="Times New Roman" pitchFamily="18" charset="0"/>
              </a:rPr>
              <a:t>it is in a disturbance state</a:t>
            </a:r>
            <a:r>
              <a:rPr lang="en-US" altLang="en-US" sz="3200" b="0">
                <a:latin typeface="Times New Roman" pitchFamily="18" charset="0"/>
                <a:cs typeface="Times New Roman" pitchFamily="18" charset="0"/>
              </a:rPr>
              <a:t>, then its meat after slaughtering can be eaten</a:t>
            </a:r>
            <a:r>
              <a:rPr lang="ar-KW" altLang="en-US" sz="3200" b="0">
                <a:latin typeface="Times New Roman" pitchFamily="18" charset="0"/>
                <a:cs typeface="Times New Roman" pitchFamily="18" charset="0"/>
              </a:rPr>
              <a:t> *.</a:t>
            </a:r>
            <a:endParaRPr lang="en-US" altLang="en-US" sz="3200" b="0">
              <a:latin typeface="Times New Roman" pitchFamily="18" charset="0"/>
              <a:cs typeface="Times New Roman" pitchFamily="18" charset="0"/>
            </a:endParaRPr>
          </a:p>
        </p:txBody>
      </p:sp>
      <p:sp>
        <p:nvSpPr>
          <p:cNvPr id="7" name="Rectangle 6"/>
          <p:cNvSpPr/>
          <p:nvPr/>
        </p:nvSpPr>
        <p:spPr>
          <a:xfrm>
            <a:off x="228600" y="5352871"/>
            <a:ext cx="8610600" cy="113396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lnSpc>
                <a:spcPct val="150000"/>
              </a:lnSpc>
              <a:defRPr/>
            </a:pPr>
            <a:r>
              <a:rPr lang="en-US" sz="2400" dirty="0">
                <a:solidFill>
                  <a:schemeClr val="tx1"/>
                </a:solidFill>
                <a:latin typeface="Times New Roman" pitchFamily="18" charset="0"/>
                <a:cs typeface="Times New Roman" pitchFamily="18" charset="0"/>
              </a:rPr>
              <a:t>I.e. Another word if these </a:t>
            </a:r>
            <a:r>
              <a:rPr lang="en-US" sz="2400" b="0" dirty="0">
                <a:solidFill>
                  <a:schemeClr val="tx1"/>
                </a:solidFill>
                <a:latin typeface="Times New Roman" pitchFamily="18" charset="0"/>
                <a:cs typeface="Times New Roman" pitchFamily="18" charset="0"/>
              </a:rPr>
              <a:t>clear signs of life are absence from the animal/bird at the time of slaughter then such meats are Haram.</a:t>
            </a:r>
            <a:endParaRPr lang="en-US" sz="2400" dirty="0">
              <a:solidFill>
                <a:schemeClr val="tx1"/>
              </a:solidFill>
              <a:latin typeface="Times New Roman" pitchFamily="18" charset="0"/>
              <a:cs typeface="Times New Roman" pitchFamily="18" charset="0"/>
            </a:endParaRPr>
          </a:p>
        </p:txBody>
      </p:sp>
      <p:sp>
        <p:nvSpPr>
          <p:cNvPr id="5" name="Title 1"/>
          <p:cNvSpPr>
            <a:spLocks noGrp="1"/>
          </p:cNvSpPr>
          <p:nvPr>
            <p:ph type="title"/>
          </p:nvPr>
        </p:nvSpPr>
        <p:spPr>
          <a:xfrm>
            <a:off x="457200" y="142852"/>
            <a:ext cx="8229600" cy="720000"/>
          </a:xfrm>
        </p:spPr>
        <p:txBody>
          <a:bodyPr>
            <a:noAutofit/>
          </a:bodyPr>
          <a:lstStyle/>
          <a:p>
            <a:pPr algn="l" eaLnBrk="0" hangingPunct="0">
              <a:lnSpc>
                <a:spcPct val="80000"/>
              </a:lnSpc>
              <a:defRPr/>
            </a:pPr>
            <a:r>
              <a:rPr lang="en-IN" sz="2800" dirty="0" err="1" smtClean="0">
                <a:latin typeface="Times New Roman" pitchFamily="18" charset="0"/>
                <a:cs typeface="Times New Roman" pitchFamily="18" charset="0"/>
              </a:rPr>
              <a:t>Zabiha</a:t>
            </a:r>
            <a:endParaRPr lang="en-US" sz="2800" dirty="0">
              <a:latin typeface="Times New Roman" pitchFamily="18" charset="0"/>
              <a:ea typeface="Times New Roman" pitchFamily="18" charset="0"/>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ChangeArrowheads="1"/>
          </p:cNvSpPr>
          <p:nvPr/>
        </p:nvSpPr>
        <p:spPr bwMode="auto">
          <a:xfrm>
            <a:off x="533400" y="609600"/>
            <a:ext cx="8229600" cy="221932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Cows stunned with percussive captive bolt on their </a:t>
            </a:r>
            <a:r>
              <a:rPr lang="en-US" altLang="en-US" sz="3200" u="sng">
                <a:latin typeface="Times New Roman" pitchFamily="18" charset="0"/>
                <a:cs typeface="Times New Roman" pitchFamily="18" charset="0"/>
              </a:rPr>
              <a:t>brains</a:t>
            </a:r>
            <a:r>
              <a:rPr lang="en-US" altLang="en-US" sz="3200" b="0">
                <a:latin typeface="Times New Roman" pitchFamily="18" charset="0"/>
                <a:cs typeface="Times New Roman" pitchFamily="18" charset="0"/>
              </a:rPr>
              <a:t> when left </a:t>
            </a:r>
            <a:r>
              <a:rPr lang="en-US" altLang="en-US" sz="3200" b="0" u="sng">
                <a:latin typeface="Times New Roman" pitchFamily="18" charset="0"/>
                <a:cs typeface="Times New Roman" pitchFamily="18" charset="0"/>
              </a:rPr>
              <a:t>without</a:t>
            </a:r>
            <a:r>
              <a:rPr lang="en-US" altLang="en-US" sz="3200" b="0">
                <a:latin typeface="Times New Roman" pitchFamily="18" charset="0"/>
                <a:cs typeface="Times New Roman" pitchFamily="18" charset="0"/>
              </a:rPr>
              <a:t> slaughtering they will </a:t>
            </a:r>
            <a:r>
              <a:rPr lang="en-US" altLang="en-US" sz="3200" u="sng">
                <a:latin typeface="Times New Roman" pitchFamily="18" charset="0"/>
                <a:cs typeface="Times New Roman" pitchFamily="18" charset="0"/>
              </a:rPr>
              <a:t>not</a:t>
            </a:r>
            <a:r>
              <a:rPr lang="en-US" altLang="en-US" sz="3200" b="0">
                <a:latin typeface="Times New Roman" pitchFamily="18" charset="0"/>
                <a:cs typeface="Times New Roman" pitchFamily="18" charset="0"/>
              </a:rPr>
              <a:t> go back to life.</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428596" y="1874853"/>
            <a:ext cx="8229600" cy="3697287"/>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The animal/birds obtained by these pre-stunning procedures are called Mawqoozah, i.e. they do not have life permanent life after stunning or they do not have signs of life at the time of slaughtering preceded by stunning.</a:t>
            </a:r>
          </a:p>
        </p:txBody>
      </p:sp>
      <p:sp>
        <p:nvSpPr>
          <p:cNvPr id="6" name="Title 1"/>
          <p:cNvSpPr>
            <a:spLocks noGrp="1"/>
          </p:cNvSpPr>
          <p:nvPr>
            <p:ph type="title"/>
          </p:nvPr>
        </p:nvSpPr>
        <p:spPr>
          <a:xfrm>
            <a:off x="457200" y="142852"/>
            <a:ext cx="8229600" cy="720000"/>
          </a:xfrm>
        </p:spPr>
        <p:txBody>
          <a:bodyPr>
            <a:noAutofit/>
          </a:bodyPr>
          <a:lstStyle/>
          <a:p>
            <a:pPr algn="l" eaLnBrk="0" hangingPunct="0">
              <a:lnSpc>
                <a:spcPct val="80000"/>
              </a:lnSpc>
              <a:defRPr/>
            </a:pPr>
            <a:r>
              <a:rPr lang="en-IN" sz="2800" dirty="0" err="1" smtClean="0">
                <a:latin typeface="Times New Roman" pitchFamily="18" charset="0"/>
                <a:cs typeface="Times New Roman" pitchFamily="18" charset="0"/>
              </a:rPr>
              <a:t>Mawqoozah</a:t>
            </a:r>
            <a:endParaRPr lang="en-US" sz="2800" dirty="0">
              <a:latin typeface="Times New Roman" pitchFamily="18" charset="0"/>
              <a:ea typeface="Times New Roman" pitchFamily="18" charset="0"/>
              <a:cs typeface="Times New Roman" pitchFamily="18" charset="0"/>
            </a:endParaRPr>
          </a:p>
        </p:txBody>
      </p:sp>
      <p:sp>
        <p:nvSpPr>
          <p:cNvPr id="7" name="Rectangle 6"/>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533400" y="609600"/>
            <a:ext cx="8229600" cy="3697288"/>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In the Muwata, Imam Malik said: With Mawqoozah and similar cases if it can not live with it causes of death, it is not permissible to eat its meat even if it was slaughtered before the actual cause of its death***. </a:t>
            </a:r>
          </a:p>
        </p:txBody>
      </p:sp>
      <p:sp>
        <p:nvSpPr>
          <p:cNvPr id="56323" name="Rectangle 1"/>
          <p:cNvSpPr>
            <a:spLocks noChangeArrowheads="1"/>
          </p:cNvSpPr>
          <p:nvPr/>
        </p:nvSpPr>
        <p:spPr bwMode="auto">
          <a:xfrm>
            <a:off x="533400" y="5357826"/>
            <a:ext cx="8001000" cy="276225"/>
          </a:xfrm>
          <a:prstGeom prst="rect">
            <a:avLst/>
          </a:prstGeom>
          <a:noFill/>
          <a:ln w="9525">
            <a:noFill/>
            <a:miter lim="800000"/>
            <a:headEnd/>
            <a:tailEnd/>
          </a:ln>
        </p:spPr>
        <p:txBody>
          <a:bodyPr anchor="ctr">
            <a:spAutoFit/>
          </a:bodyPr>
          <a:lstStyle/>
          <a:p>
            <a:pPr algn="justLow" rtl="1" eaLnBrk="0" hangingPunct="0"/>
            <a:r>
              <a:rPr lang="ar-KW" altLang="en-US" sz="1200" dirty="0">
                <a:cs typeface="Times New Roman" pitchFamily="18" charset="0"/>
              </a:rPr>
              <a:t>***الموسوعة الفقهية، الجزء التاسع والثلاثون، ص 324، وزارة الأوقاف والشئون الإسلامية، دولة الكويت.</a:t>
            </a:r>
            <a:endParaRPr lang="ar-KW" altLang="en-US" sz="1200" dirty="0"/>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ChangeArrowheads="1"/>
          </p:cNvSpPr>
          <p:nvPr/>
        </p:nvSpPr>
        <p:spPr bwMode="auto">
          <a:xfrm>
            <a:off x="228600" y="398463"/>
            <a:ext cx="8610600" cy="2219325"/>
          </a:xfrm>
          <a:prstGeom prst="rect">
            <a:avLst/>
          </a:prstGeom>
          <a:noFill/>
          <a:ln w="9525">
            <a:noFill/>
            <a:miter lim="800000"/>
            <a:headEnd/>
            <a:tailEnd/>
          </a:ln>
        </p:spPr>
        <p:txBody>
          <a:bodyPr>
            <a:spAutoFit/>
          </a:bodyPr>
          <a:lstStyle/>
          <a:p>
            <a:pPr marL="457200" indent="-457200" algn="just">
              <a:lnSpc>
                <a:spcPct val="150000"/>
              </a:lnSpc>
              <a:buFontTx/>
              <a:buChar char="•"/>
            </a:pPr>
            <a:r>
              <a:rPr lang="en-US" altLang="en-US" sz="3200" b="0">
                <a:latin typeface="Times New Roman" pitchFamily="18" charset="0"/>
                <a:cs typeface="Times New Roman" pitchFamily="18" charset="0"/>
              </a:rPr>
              <a:t>There is a permissibility in eating meat of  Mawqoozah after Zabh even though that the animal will not live.</a:t>
            </a:r>
          </a:p>
        </p:txBody>
      </p:sp>
      <p:sp>
        <p:nvSpPr>
          <p:cNvPr id="4" name="Rectangle 7"/>
          <p:cNvSpPr>
            <a:spLocks noChangeArrowheads="1"/>
          </p:cNvSpPr>
          <p:nvPr/>
        </p:nvSpPr>
        <p:spPr bwMode="auto">
          <a:xfrm>
            <a:off x="228600" y="3060700"/>
            <a:ext cx="8610600" cy="2959100"/>
          </a:xfrm>
          <a:prstGeom prst="rect">
            <a:avLst/>
          </a:prstGeom>
          <a:noFill/>
          <a:ln w="9525">
            <a:noFill/>
            <a:miter lim="800000"/>
            <a:headEnd/>
            <a:tailEnd/>
          </a:ln>
        </p:spPr>
        <p:txBody>
          <a:bodyPr>
            <a:spAutoFit/>
          </a:bodyPr>
          <a:lstStyle/>
          <a:p>
            <a:pPr marL="457200" indent="-457200" algn="just">
              <a:lnSpc>
                <a:spcPct val="150000"/>
              </a:lnSpc>
              <a:buFontTx/>
              <a:buChar char="•"/>
            </a:pPr>
            <a:r>
              <a:rPr lang="en-US" altLang="en-US" sz="3200" b="0">
                <a:latin typeface="Times New Roman" pitchFamily="18" charset="0"/>
                <a:cs typeface="Times New Roman" pitchFamily="18" charset="0"/>
              </a:rPr>
              <a:t>With the condition that it happened naturally (non-intentionally) and that before Zabh a  sign of movement is noticed on the animal such as a movement of its tail, leg or a wink of its eyes.</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ChangeArrowheads="1"/>
          </p:cNvSpPr>
          <p:nvPr/>
        </p:nvSpPr>
        <p:spPr bwMode="auto">
          <a:xfrm>
            <a:off x="228600" y="398463"/>
            <a:ext cx="8610600" cy="5913437"/>
          </a:xfrm>
          <a:prstGeom prst="rect">
            <a:avLst/>
          </a:prstGeom>
          <a:noFill/>
          <a:ln w="9525">
            <a:no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This was based on an incident happened at the time of the prophet Mohammed p.b.u.h. when a shepherded woman on the mountain, found that one of the sheep fallen from height and is about to die then she used stone with a sharp edge to slaughter the sheep, and when mentioned to the Prophet p.b.u.h. he approved this act by allowing them to eat it. </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228600" y="1273175"/>
            <a:ext cx="8610600" cy="2308225"/>
          </a:xfrm>
          <a:prstGeom prst="rect">
            <a:avLst/>
          </a:prstGeom>
          <a:noFill/>
          <a:ln w="9525">
            <a:solidFill>
              <a:schemeClr val="accent1"/>
            </a:solidFill>
            <a:miter lim="800000"/>
            <a:headEnd/>
            <a:tailEnd/>
          </a:ln>
        </p:spPr>
        <p:txBody>
          <a:bodyPr>
            <a:spAutoFit/>
          </a:bodyPr>
          <a:lstStyle/>
          <a:p>
            <a:pPr algn="just">
              <a:lnSpc>
                <a:spcPct val="150000"/>
              </a:lnSpc>
            </a:pPr>
            <a:r>
              <a:rPr lang="en-US" altLang="en-US" sz="3200" b="0" dirty="0">
                <a:latin typeface="Times New Roman" pitchFamily="18" charset="0"/>
                <a:cs typeface="Times New Roman" pitchFamily="18" charset="0"/>
              </a:rPr>
              <a:t>Ali may Allah be pleased with him, he said: "If you realize at the time of </a:t>
            </a:r>
            <a:r>
              <a:rPr lang="en-US" altLang="en-US" sz="3200" b="0" dirty="0" err="1">
                <a:latin typeface="Times New Roman" pitchFamily="18" charset="0"/>
                <a:cs typeface="Times New Roman" pitchFamily="18" charset="0"/>
              </a:rPr>
              <a:t>Zabh</a:t>
            </a:r>
            <a:r>
              <a:rPr lang="en-US" altLang="en-US" sz="3200" b="0" dirty="0">
                <a:latin typeface="Times New Roman" pitchFamily="18" charset="0"/>
                <a:cs typeface="Times New Roman" pitchFamily="18" charset="0"/>
              </a:rPr>
              <a:t> any movement of </a:t>
            </a:r>
            <a:r>
              <a:rPr lang="en-US" altLang="en-US" sz="3200" b="0" dirty="0" err="1">
                <a:latin typeface="Times New Roman" pitchFamily="18" charset="0"/>
                <a:cs typeface="Times New Roman" pitchFamily="18" charset="0"/>
              </a:rPr>
              <a:t>Mawqoozah</a:t>
            </a:r>
            <a:r>
              <a:rPr lang="en-US" altLang="en-US" sz="3200" b="0" dirty="0">
                <a:latin typeface="Times New Roman" pitchFamily="18" charset="0"/>
                <a:cs typeface="Times New Roman" pitchFamily="18" charset="0"/>
              </a:rPr>
              <a:t> then eat its meat.</a:t>
            </a:r>
          </a:p>
        </p:txBody>
      </p:sp>
      <p:sp>
        <p:nvSpPr>
          <p:cNvPr id="58372" name="Rectangle 5"/>
          <p:cNvSpPr>
            <a:spLocks noChangeArrowheads="1"/>
          </p:cNvSpPr>
          <p:nvPr/>
        </p:nvSpPr>
        <p:spPr bwMode="auto">
          <a:xfrm>
            <a:off x="304800" y="3746500"/>
            <a:ext cx="8458200" cy="2959100"/>
          </a:xfrm>
          <a:prstGeom prst="rect">
            <a:avLst/>
          </a:prstGeom>
          <a:noFill/>
          <a:ln w="9525">
            <a:solidFill>
              <a:srgbClr val="FFFF0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Malik may Allah blessed him, in his Muwata, has categorized this event as a Zabh of having no choice i.e. Izterar </a:t>
            </a:r>
            <a:r>
              <a:rPr lang="ar-KW" altLang="en-US" sz="3200" b="0">
                <a:latin typeface="Times New Roman" pitchFamily="18" charset="0"/>
                <a:cs typeface="Simplified Arabic" pitchFamily="18" charset="-78"/>
              </a:rPr>
              <a:t>ذبح إضطرار</a:t>
            </a:r>
            <a:r>
              <a:rPr lang="en-US" altLang="en-US" sz="3200" b="0">
                <a:latin typeface="Times New Roman" pitchFamily="18" charset="0"/>
                <a:cs typeface="Times New Roman" pitchFamily="18" charset="0"/>
              </a:rPr>
              <a:t> and not as a Zabh of having a choice</a:t>
            </a:r>
            <a:r>
              <a:rPr lang="ar-KW" altLang="en-US" sz="3200" b="0">
                <a:latin typeface="Times New Roman" pitchFamily="18" charset="0"/>
                <a:cs typeface="Times New Roman" pitchFamily="18" charset="0"/>
              </a:rPr>
              <a:t> </a:t>
            </a:r>
            <a:r>
              <a:rPr lang="en-US" altLang="en-US" sz="3200" b="0">
                <a:latin typeface="Times New Roman" pitchFamily="18" charset="0"/>
                <a:cs typeface="Times New Roman" pitchFamily="18" charset="0"/>
              </a:rPr>
              <a:t>i.e. Ikhtiyar </a:t>
            </a:r>
            <a:r>
              <a:rPr lang="ar-KW" altLang="en-US" sz="3200" b="0">
                <a:latin typeface="Times New Roman" pitchFamily="18" charset="0"/>
                <a:cs typeface="Simplified Arabic" pitchFamily="18" charset="-78"/>
              </a:rPr>
              <a:t>ذبح إختيار</a:t>
            </a:r>
            <a:r>
              <a:rPr lang="en-US" altLang="en-US" sz="3200" b="0">
                <a:latin typeface="Times New Roman" pitchFamily="18" charset="0"/>
                <a:cs typeface="Times New Roman" pitchFamily="18" charset="0"/>
              </a:rPr>
              <a:t> .</a:t>
            </a:r>
          </a:p>
        </p:txBody>
      </p:sp>
      <p:sp>
        <p:nvSpPr>
          <p:cNvPr id="6" name="Title 1"/>
          <p:cNvSpPr>
            <a:spLocks noGrp="1"/>
          </p:cNvSpPr>
          <p:nvPr>
            <p:ph type="title"/>
          </p:nvPr>
        </p:nvSpPr>
        <p:spPr>
          <a:xfrm>
            <a:off x="457200" y="142852"/>
            <a:ext cx="8229600" cy="720000"/>
          </a:xfrm>
        </p:spPr>
        <p:txBody>
          <a:bodyPr>
            <a:noAutofit/>
          </a:bodyPr>
          <a:lstStyle/>
          <a:p>
            <a:pPr algn="l">
              <a:defRPr/>
            </a:pPr>
            <a:r>
              <a:rPr lang="en-US" sz="3200" dirty="0" err="1" smtClean="0">
                <a:cs typeface="Times New Roman" pitchFamily="18" charset="0"/>
              </a:rPr>
              <a:t>Izterar</a:t>
            </a:r>
            <a:r>
              <a:rPr lang="en-US" sz="3200" dirty="0" smtClean="0">
                <a:cs typeface="Times New Roman" pitchFamily="18" charset="0"/>
              </a:rPr>
              <a:t> &amp; </a:t>
            </a:r>
            <a:r>
              <a:rPr lang="en-US" sz="3200" dirty="0" err="1" smtClean="0">
                <a:cs typeface="Times New Roman" pitchFamily="18" charset="0"/>
              </a:rPr>
              <a:t>Ikhtiyar</a:t>
            </a:r>
            <a:endParaRPr lang="en-US" sz="3200" dirty="0" smtClean="0">
              <a:cs typeface="Times New Roman" pitchFamily="18" charset="0"/>
            </a:endParaRPr>
          </a:p>
        </p:txBody>
      </p:sp>
      <p:sp>
        <p:nvSpPr>
          <p:cNvPr id="7" name="Rectangle 6"/>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fade">
                                      <p:cBhvr>
                                        <p:cTn id="7"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ChangeArrowheads="1"/>
          </p:cNvSpPr>
          <p:nvPr/>
        </p:nvSpPr>
        <p:spPr bwMode="auto">
          <a:xfrm>
            <a:off x="228600" y="398463"/>
            <a:ext cx="8610600" cy="5175250"/>
          </a:xfrm>
          <a:prstGeom prst="rect">
            <a:avLst/>
          </a:prstGeom>
          <a:noFill/>
          <a:ln w="9525">
            <a:solidFill>
              <a:srgbClr val="00B0F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What we are saying that at the time of Zabh in the case of unintentional Mawqoozah and without the intervention of human this could be ok based on the Hadith but intentionally causing Mawqoozah on a total herd of cows with the hope that one make use of the permission, this is considered as a manipulation of religion. </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7"/>
          <p:cNvSpPr>
            <a:spLocks noChangeArrowheads="1"/>
          </p:cNvSpPr>
          <p:nvPr/>
        </p:nvSpPr>
        <p:spPr bwMode="auto">
          <a:xfrm>
            <a:off x="228600" y="304800"/>
            <a:ext cx="8001000" cy="148066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3200" b="0" dirty="0">
                <a:solidFill>
                  <a:srgbClr val="FF0000"/>
                </a:solidFill>
                <a:latin typeface="Times New Roman" pitchFamily="18" charset="0"/>
                <a:cs typeface="Times New Roman" pitchFamily="18" charset="0"/>
              </a:rPr>
              <a:t>And here  is </a:t>
            </a:r>
            <a:r>
              <a:rPr lang="en-US" sz="3200" b="0" dirty="0">
                <a:latin typeface="Times New Roman" pitchFamily="18" charset="0"/>
                <a:cs typeface="Times New Roman" pitchFamily="18" charset="0"/>
              </a:rPr>
              <a:t>another fundamental rule in Islam may be applied :</a:t>
            </a:r>
            <a:endParaRPr lang="en-US" sz="3200" dirty="0">
              <a:solidFill>
                <a:srgbClr val="FF0000"/>
              </a:solidFill>
            </a:endParaRPr>
          </a:p>
        </p:txBody>
      </p:sp>
      <p:grpSp>
        <p:nvGrpSpPr>
          <p:cNvPr id="2" name="Group 1"/>
          <p:cNvGrpSpPr>
            <a:grpSpLocks/>
          </p:cNvGrpSpPr>
          <p:nvPr/>
        </p:nvGrpSpPr>
        <p:grpSpPr bwMode="auto">
          <a:xfrm>
            <a:off x="381000" y="2100263"/>
            <a:ext cx="8382000" cy="2767012"/>
            <a:chOff x="381000" y="2100225"/>
            <a:chExt cx="8382000" cy="2766395"/>
          </a:xfrm>
        </p:grpSpPr>
        <p:sp>
          <p:nvSpPr>
            <p:cNvPr id="55299" name="Rectangle 6"/>
            <p:cNvSpPr>
              <a:spLocks noChangeArrowheads="1"/>
            </p:cNvSpPr>
            <p:nvPr/>
          </p:nvSpPr>
          <p:spPr bwMode="auto">
            <a:xfrm>
              <a:off x="381000" y="2100225"/>
              <a:ext cx="8382000" cy="14811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3200" b="0" dirty="0">
                  <a:latin typeface="Times New Roman" pitchFamily="18" charset="0"/>
                  <a:cs typeface="Times New Roman" pitchFamily="18" charset="0"/>
                </a:rPr>
                <a:t>"Whoever  speed up a premature process or things to become mature is punished by depriving”</a:t>
              </a:r>
              <a:r>
                <a:rPr lang="ar-KW" sz="3200" b="0" dirty="0">
                  <a:latin typeface="Times New Roman" pitchFamily="18" charset="0"/>
                  <a:cs typeface="Times New Roman" pitchFamily="18" charset="0"/>
                </a:rPr>
                <a:t>.</a:t>
              </a:r>
              <a:endParaRPr lang="en-US" sz="3200" b="0" dirty="0">
                <a:latin typeface="Times New Roman" pitchFamily="18" charset="0"/>
                <a:cs typeface="Times New Roman" pitchFamily="18" charset="0"/>
              </a:endParaRPr>
            </a:p>
          </p:txBody>
        </p:sp>
        <p:sp>
          <p:nvSpPr>
            <p:cNvPr id="55301" name="Rectangle 6"/>
            <p:cNvSpPr>
              <a:spLocks noChangeArrowheads="1"/>
            </p:cNvSpPr>
            <p:nvPr/>
          </p:nvSpPr>
          <p:spPr bwMode="auto">
            <a:xfrm>
              <a:off x="1828800" y="4343400"/>
              <a:ext cx="5250155" cy="52322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defRPr/>
              </a:pPr>
              <a:r>
                <a:rPr lang="ar-KW" sz="2800" dirty="0">
                  <a:latin typeface="Times New Roman" pitchFamily="18" charset="0"/>
                  <a:cs typeface="Times New Roman" pitchFamily="18" charset="0"/>
                </a:rPr>
                <a:t>من استعجل الشيء قبل أَوانه عوقب بحرمانه</a:t>
              </a:r>
              <a:endParaRPr lang="en-US" sz="2800" dirty="0"/>
            </a:p>
          </p:txBody>
        </p:sp>
      </p:gr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1447800"/>
            <a:ext cx="8686800" cy="3293209"/>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sz="3200" b="0" dirty="0">
                <a:solidFill>
                  <a:schemeClr val="tx1"/>
                </a:solidFill>
                <a:latin typeface="Times New Roman" pitchFamily="18" charset="0"/>
                <a:cs typeface="Times New Roman" pitchFamily="18" charset="0"/>
              </a:rPr>
              <a:t>Many variables decide the quality of Stunning </a:t>
            </a:r>
          </a:p>
          <a:p>
            <a:pPr algn="ctr">
              <a:defRPr/>
            </a:pPr>
            <a:endParaRPr lang="en-US" sz="3200" b="0" dirty="0">
              <a:solidFill>
                <a:schemeClr val="tx1"/>
              </a:solidFill>
              <a:latin typeface="Times New Roman" pitchFamily="18" charset="0"/>
              <a:cs typeface="Times New Roman" pitchFamily="18" charset="0"/>
            </a:endParaRPr>
          </a:p>
          <a:p>
            <a:pPr algn="ctr">
              <a:defRPr/>
            </a:pPr>
            <a:r>
              <a:rPr lang="en-US" sz="3200" b="0" dirty="0">
                <a:solidFill>
                  <a:srgbClr val="FF0000"/>
                </a:solidFill>
                <a:latin typeface="Times New Roman" pitchFamily="18" charset="0"/>
                <a:cs typeface="Times New Roman" pitchFamily="18" charset="0"/>
              </a:rPr>
              <a:t>(in term of death and living of the stunned animals)</a:t>
            </a:r>
          </a:p>
          <a:p>
            <a:pPr algn="ctr">
              <a:defRPr/>
            </a:pPr>
            <a:endParaRPr lang="en-US" sz="3200" b="0" dirty="0">
              <a:solidFill>
                <a:schemeClr val="tx1"/>
              </a:solidFill>
              <a:latin typeface="Times New Roman" pitchFamily="18" charset="0"/>
              <a:cs typeface="Times New Roman" pitchFamily="18" charset="0"/>
            </a:endParaRPr>
          </a:p>
          <a:p>
            <a:pPr algn="ctr">
              <a:defRPr/>
            </a:pPr>
            <a:r>
              <a:rPr lang="en-US" sz="3200" b="0" dirty="0">
                <a:solidFill>
                  <a:schemeClr val="tx1"/>
                </a:solidFill>
                <a:latin typeface="Times New Roman" pitchFamily="18" charset="0"/>
                <a:cs typeface="Times New Roman" pitchFamily="18" charset="0"/>
              </a:rPr>
              <a:t>and the most important ones are: </a:t>
            </a:r>
          </a:p>
          <a:p>
            <a:pPr algn="ctr">
              <a:lnSpc>
                <a:spcPct val="150000"/>
              </a:lnSpc>
              <a:defRPr/>
            </a:pPr>
            <a:r>
              <a:rPr lang="en-US" sz="3200" b="0" dirty="0">
                <a:solidFill>
                  <a:schemeClr val="tx1"/>
                </a:solidFill>
                <a:latin typeface="Times New Roman" pitchFamily="18" charset="0"/>
                <a:cs typeface="Times New Roman" pitchFamily="18" charset="0"/>
              </a:rPr>
              <a:t>Current (mA) and Frequency (Hz)</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1"/>
          <p:cNvSpPr>
            <a:spLocks noChangeArrowheads="1"/>
          </p:cNvSpPr>
          <p:nvPr/>
        </p:nvSpPr>
        <p:spPr bwMode="auto">
          <a:xfrm>
            <a:off x="228600" y="1619250"/>
            <a:ext cx="8763000" cy="4400550"/>
          </a:xfrm>
          <a:prstGeom prst="rect">
            <a:avLst/>
          </a:prstGeom>
          <a:noFill/>
          <a:ln w="28575">
            <a:noFill/>
            <a:miter lim="800000"/>
            <a:headEnd/>
            <a:tailEnd/>
          </a:ln>
        </p:spPr>
        <p:txBody>
          <a:bodyPr>
            <a:spAutoFit/>
          </a:bodyPr>
          <a:lstStyle/>
          <a:p>
            <a:pPr algn="just">
              <a:lnSpc>
                <a:spcPct val="250000"/>
              </a:lnSpc>
            </a:pPr>
            <a:r>
              <a:rPr lang="en-US" altLang="en-US" sz="4000" b="0" u="sng">
                <a:latin typeface="Times New Roman" pitchFamily="18" charset="0"/>
                <a:cs typeface="Times New Roman" pitchFamily="18" charset="0"/>
              </a:rPr>
              <a:t>Halal</a:t>
            </a:r>
            <a:r>
              <a:rPr lang="en-US" altLang="en-US" sz="3200" b="0">
                <a:latin typeface="Times New Roman" pitchFamily="18" charset="0"/>
                <a:cs typeface="Times New Roman" pitchFamily="18" charset="0"/>
              </a:rPr>
              <a:t> is a religious term that mean </a:t>
            </a:r>
            <a:r>
              <a:rPr lang="en-US" altLang="en-US" sz="3200" b="0">
                <a:solidFill>
                  <a:srgbClr val="00B050"/>
                </a:solidFill>
                <a:latin typeface="Times New Roman" pitchFamily="18" charset="0"/>
                <a:cs typeface="Times New Roman" pitchFamily="18" charset="0"/>
              </a:rPr>
              <a:t>permissible</a:t>
            </a:r>
            <a:r>
              <a:rPr lang="en-US" altLang="en-US" sz="3200" b="0">
                <a:latin typeface="Times New Roman" pitchFamily="18" charset="0"/>
                <a:cs typeface="Times New Roman" pitchFamily="18" charset="0"/>
              </a:rPr>
              <a:t> which is the opposite of </a:t>
            </a:r>
            <a:r>
              <a:rPr lang="en-US" altLang="en-US" sz="4000" b="0" u="sng">
                <a:latin typeface="Times New Roman" pitchFamily="18" charset="0"/>
                <a:cs typeface="Times New Roman" pitchFamily="18" charset="0"/>
              </a:rPr>
              <a:t>Haram</a:t>
            </a:r>
            <a:r>
              <a:rPr lang="en-US" altLang="en-US" sz="3200" b="0">
                <a:latin typeface="Times New Roman" pitchFamily="18" charset="0"/>
                <a:cs typeface="Times New Roman" pitchFamily="18" charset="0"/>
              </a:rPr>
              <a:t> which is also a religious term that mean </a:t>
            </a:r>
            <a:r>
              <a:rPr lang="en-US" altLang="en-US" sz="3200" b="0">
                <a:solidFill>
                  <a:srgbClr val="FF0000"/>
                </a:solidFill>
                <a:latin typeface="Times New Roman" pitchFamily="18" charset="0"/>
                <a:cs typeface="Times New Roman" pitchFamily="18" charset="0"/>
              </a:rPr>
              <a:t>forbidden</a:t>
            </a:r>
            <a:r>
              <a:rPr lang="en-US" altLang="en-US" sz="3200" b="0">
                <a:latin typeface="Times New Roman" pitchFamily="18" charset="0"/>
                <a:cs typeface="Times New Roman" pitchFamily="18" charset="0"/>
              </a:rPr>
              <a:t>.</a:t>
            </a:r>
          </a:p>
        </p:txBody>
      </p:sp>
      <p:sp>
        <p:nvSpPr>
          <p:cNvPr id="11" name="Title 1"/>
          <p:cNvSpPr>
            <a:spLocks noGrp="1"/>
          </p:cNvSpPr>
          <p:nvPr>
            <p:ph type="title"/>
          </p:nvPr>
        </p:nvSpPr>
        <p:spPr>
          <a:xfrm>
            <a:off x="457200" y="142852"/>
            <a:ext cx="8229600" cy="720000"/>
          </a:xfrm>
        </p:spPr>
        <p:txBody>
          <a:bodyPr>
            <a:normAutofit fontScale="90000"/>
          </a:bodyPr>
          <a:lstStyle/>
          <a:p>
            <a:pPr algn="l" eaLnBrk="0" hangingPunct="0">
              <a:defRPr/>
            </a:pPr>
            <a:r>
              <a:rPr lang="en-US" dirty="0" err="1" smtClean="0">
                <a:ea typeface="Times New Roman" pitchFamily="18" charset="0"/>
                <a:cs typeface="Times New Roman" pitchFamily="18" charset="0"/>
              </a:rPr>
              <a:t>Halal</a:t>
            </a:r>
            <a:r>
              <a:rPr lang="en-US" dirty="0" smtClean="0">
                <a:ea typeface="Times New Roman" pitchFamily="18" charset="0"/>
                <a:cs typeface="Times New Roman" pitchFamily="18" charset="0"/>
              </a:rPr>
              <a:t> &amp; </a:t>
            </a:r>
            <a:r>
              <a:rPr lang="en-US" dirty="0" err="1" smtClean="0">
                <a:ea typeface="Times New Roman" pitchFamily="18" charset="0"/>
                <a:cs typeface="Times New Roman" pitchFamily="18" charset="0"/>
              </a:rPr>
              <a:t>Haram</a:t>
            </a:r>
            <a:endParaRPr lang="en-US" dirty="0">
              <a:ea typeface="Times New Roman" pitchFamily="18" charset="0"/>
              <a:cs typeface="Times New Roman" pitchFamily="18" charset="0"/>
            </a:endParaRPr>
          </a:p>
        </p:txBody>
      </p:sp>
      <p:sp>
        <p:nvSpPr>
          <p:cNvPr id="12" name="Rectangle 11"/>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13"/>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ppt_x"/>
                                          </p:val>
                                        </p:tav>
                                        <p:tav tm="100000">
                                          <p:val>
                                            <p:strVal val="#ppt_x"/>
                                          </p:val>
                                        </p:tav>
                                      </p:tavLst>
                                    </p:anim>
                                    <p:anim calcmode="lin" valueType="num">
                                      <p:cBhvr additive="base">
                                        <p:cTn id="8"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159603"/>
            <a:ext cx="7620000" cy="58477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3200" b="0" dirty="0">
                <a:solidFill>
                  <a:schemeClr val="tx1"/>
                </a:solidFill>
                <a:latin typeface="Times New Roman" pitchFamily="18" charset="0"/>
                <a:cs typeface="Times New Roman" pitchFamily="18" charset="0"/>
              </a:rPr>
              <a:t>Studies showed that stunning with150mA</a:t>
            </a:r>
          </a:p>
        </p:txBody>
      </p:sp>
      <p:grpSp>
        <p:nvGrpSpPr>
          <p:cNvPr id="2" name="Group 2"/>
          <p:cNvGrpSpPr>
            <a:grpSpLocks/>
          </p:cNvGrpSpPr>
          <p:nvPr/>
        </p:nvGrpSpPr>
        <p:grpSpPr bwMode="auto">
          <a:xfrm>
            <a:off x="0" y="4724400"/>
            <a:ext cx="8839200" cy="1270000"/>
            <a:chOff x="0" y="4724400"/>
            <a:chExt cx="8839200" cy="1270575"/>
          </a:xfrm>
        </p:grpSpPr>
        <p:sp>
          <p:nvSpPr>
            <p:cNvPr id="7" name="Rectangle 6"/>
            <p:cNvSpPr>
              <a:spLocks noChangeArrowheads="1"/>
            </p:cNvSpPr>
            <p:nvPr/>
          </p:nvSpPr>
          <p:spPr bwMode="auto">
            <a:xfrm>
              <a:off x="0" y="5410200"/>
              <a:ext cx="8458200" cy="584775"/>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lgn="just">
                <a:defRPr/>
              </a:pPr>
              <a:r>
                <a:rPr lang="en-US" sz="3200" b="0" dirty="0">
                  <a:solidFill>
                    <a:srgbClr val="0070C0"/>
                  </a:solidFill>
                  <a:latin typeface="Times New Roman" pitchFamily="18" charset="0"/>
                  <a:cs typeface="Times New Roman" pitchFamily="18" charset="0"/>
                </a:rPr>
                <a:t>At 1500 Hz the mortality rate shown to be e 0%.</a:t>
              </a:r>
            </a:p>
          </p:txBody>
        </p:sp>
        <p:sp>
          <p:nvSpPr>
            <p:cNvPr id="8" name="Rectangle 7"/>
            <p:cNvSpPr/>
            <p:nvPr/>
          </p:nvSpPr>
          <p:spPr>
            <a:xfrm>
              <a:off x="381000" y="4724400"/>
              <a:ext cx="8458200" cy="58477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3200" b="0" dirty="0">
                  <a:solidFill>
                    <a:srgbClr val="0070C0"/>
                  </a:solidFill>
                  <a:latin typeface="Times New Roman" pitchFamily="18" charset="0"/>
                  <a:cs typeface="Times New Roman" pitchFamily="18" charset="0"/>
                </a:rPr>
                <a:t>However stunning with Any electrical currents</a:t>
              </a:r>
            </a:p>
          </p:txBody>
        </p:sp>
      </p:grpSp>
      <p:grpSp>
        <p:nvGrpSpPr>
          <p:cNvPr id="3" name="Group 3"/>
          <p:cNvGrpSpPr>
            <a:grpSpLocks/>
          </p:cNvGrpSpPr>
          <p:nvPr/>
        </p:nvGrpSpPr>
        <p:grpSpPr bwMode="auto">
          <a:xfrm>
            <a:off x="-152400" y="6030913"/>
            <a:ext cx="9296400" cy="750887"/>
            <a:chOff x="-152400" y="6031468"/>
            <a:chExt cx="9296400" cy="750332"/>
          </a:xfrm>
        </p:grpSpPr>
        <p:sp>
          <p:nvSpPr>
            <p:cNvPr id="63502" name="Rectangle 3"/>
            <p:cNvSpPr>
              <a:spLocks noChangeArrowheads="1"/>
            </p:cNvSpPr>
            <p:nvPr/>
          </p:nvSpPr>
          <p:spPr bwMode="auto">
            <a:xfrm>
              <a:off x="0" y="6283325"/>
              <a:ext cx="9144000" cy="498475"/>
            </a:xfrm>
            <a:prstGeom prst="rect">
              <a:avLst/>
            </a:prstGeom>
            <a:noFill/>
            <a:ln w="50800">
              <a:solidFill>
                <a:srgbClr val="0070C0"/>
              </a:solidFill>
              <a:miter lim="800000"/>
              <a:headEnd/>
              <a:tailEnd/>
            </a:ln>
          </p:spPr>
          <p:txBody>
            <a:bodyPr>
              <a:spAutoFit/>
            </a:bodyPr>
            <a:lstStyle/>
            <a:p>
              <a:pPr>
                <a:lnSpc>
                  <a:spcPct val="150000"/>
                </a:lnSpc>
              </a:pPr>
              <a:r>
                <a:rPr lang="en-US" altLang="en-US" sz="2000" b="0">
                  <a:latin typeface="Times New Roman" pitchFamily="18" charset="0"/>
                  <a:cs typeface="Times New Roman" pitchFamily="18" charset="0"/>
                </a:rPr>
                <a:t>stunned chickens showed No clear signs of  life during slaughtering at this frequency. </a:t>
              </a:r>
            </a:p>
          </p:txBody>
        </p:sp>
        <p:sp>
          <p:nvSpPr>
            <p:cNvPr id="12" name="Rectangle 11"/>
            <p:cNvSpPr/>
            <p:nvPr/>
          </p:nvSpPr>
          <p:spPr>
            <a:xfrm>
              <a:off x="-152400" y="6031468"/>
              <a:ext cx="1371600" cy="369332"/>
            </a:xfrm>
            <a:prstGeom prst="rect">
              <a:avLst/>
            </a:prstGeom>
            <a:solidFill>
              <a:srgbClr val="FF9900"/>
            </a:solidFill>
            <a:ln/>
            <a:effectLst>
              <a:outerShdw blurRad="50800" dist="38100" dir="5400000" algn="t"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dirty="0">
                  <a:solidFill>
                    <a:srgbClr val="FF0000"/>
                  </a:solidFill>
                  <a:latin typeface="Times New Roman" pitchFamily="18" charset="0"/>
                  <a:cs typeface="Times New Roman" pitchFamily="18" charset="0"/>
                </a:rPr>
                <a:t>And the</a:t>
              </a:r>
            </a:p>
          </p:txBody>
        </p:sp>
      </p:grpSp>
      <p:grpSp>
        <p:nvGrpSpPr>
          <p:cNvPr id="4" name="Group 1"/>
          <p:cNvGrpSpPr>
            <a:grpSpLocks/>
          </p:cNvGrpSpPr>
          <p:nvPr/>
        </p:nvGrpSpPr>
        <p:grpSpPr bwMode="auto">
          <a:xfrm>
            <a:off x="304800" y="762000"/>
            <a:ext cx="8153400" cy="3962400"/>
            <a:chOff x="304800" y="762000"/>
            <a:chExt cx="8153400" cy="3962400"/>
          </a:xfrm>
        </p:grpSpPr>
        <p:sp>
          <p:nvSpPr>
            <p:cNvPr id="5" name="Rectangle 4"/>
            <p:cNvSpPr>
              <a:spLocks noChangeArrowheads="1"/>
            </p:cNvSpPr>
            <p:nvPr/>
          </p:nvSpPr>
          <p:spPr bwMode="auto">
            <a:xfrm>
              <a:off x="609600" y="938748"/>
              <a:ext cx="7848600" cy="3785652"/>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150000"/>
                </a:lnSpc>
                <a:defRPr/>
              </a:pPr>
              <a:r>
                <a:rPr lang="en-US" sz="3200" b="0" dirty="0">
                  <a:solidFill>
                    <a:schemeClr val="tx1"/>
                  </a:solidFill>
                  <a:latin typeface="Times New Roman" pitchFamily="18" charset="0"/>
                  <a:cs typeface="Times New Roman" pitchFamily="18" charset="0"/>
                </a:rPr>
                <a:t>At 50 Hz the mortality rate was 100%.</a:t>
              </a:r>
            </a:p>
            <a:p>
              <a:pPr algn="just">
                <a:lnSpc>
                  <a:spcPct val="150000"/>
                </a:lnSpc>
                <a:defRPr/>
              </a:pPr>
              <a:r>
                <a:rPr lang="en-US" sz="3200" b="0" dirty="0">
                  <a:solidFill>
                    <a:schemeClr val="tx1"/>
                  </a:solidFill>
                  <a:latin typeface="Times New Roman" pitchFamily="18" charset="0"/>
                  <a:cs typeface="Times New Roman" pitchFamily="18" charset="0"/>
                </a:rPr>
                <a:t> At 300 Hz the mortality rate was 60%.</a:t>
              </a:r>
            </a:p>
            <a:p>
              <a:pPr algn="just">
                <a:lnSpc>
                  <a:spcPct val="150000"/>
                </a:lnSpc>
                <a:defRPr/>
              </a:pPr>
              <a:r>
                <a:rPr lang="en-US" sz="3200" b="0" dirty="0">
                  <a:solidFill>
                    <a:schemeClr val="tx1"/>
                  </a:solidFill>
                  <a:latin typeface="Times New Roman" pitchFamily="18" charset="0"/>
                  <a:cs typeface="Times New Roman" pitchFamily="18" charset="0"/>
                </a:rPr>
                <a:t>At 480 Hz the mortality rate was 30%.</a:t>
              </a:r>
            </a:p>
            <a:p>
              <a:pPr algn="just">
                <a:lnSpc>
                  <a:spcPct val="150000"/>
                </a:lnSpc>
                <a:defRPr/>
              </a:pPr>
              <a:r>
                <a:rPr lang="en-US" sz="3200" b="0" dirty="0">
                  <a:solidFill>
                    <a:schemeClr val="tx1"/>
                  </a:solidFill>
                  <a:latin typeface="Times New Roman" pitchFamily="18" charset="0"/>
                  <a:cs typeface="Times New Roman" pitchFamily="18" charset="0"/>
                </a:rPr>
                <a:t>At 550 Hz the mortality rate was also 30 %.</a:t>
              </a:r>
            </a:p>
            <a:p>
              <a:pPr algn="just">
                <a:lnSpc>
                  <a:spcPct val="150000"/>
                </a:lnSpc>
                <a:defRPr/>
              </a:pPr>
              <a:r>
                <a:rPr lang="en-US" sz="3200" b="0" dirty="0">
                  <a:solidFill>
                    <a:schemeClr val="tx1"/>
                  </a:solidFill>
                  <a:latin typeface="Times New Roman" pitchFamily="18" charset="0"/>
                  <a:cs typeface="Times New Roman" pitchFamily="18" charset="0"/>
                </a:rPr>
                <a:t>At 600 Hz the mortality rate was 0%.</a:t>
              </a:r>
            </a:p>
          </p:txBody>
        </p:sp>
        <p:sp>
          <p:nvSpPr>
            <p:cNvPr id="10" name="Rectangle 9"/>
            <p:cNvSpPr/>
            <p:nvPr/>
          </p:nvSpPr>
          <p:spPr>
            <a:xfrm>
              <a:off x="304800" y="762000"/>
              <a:ext cx="2362200" cy="369332"/>
            </a:xfrm>
            <a:prstGeom prst="rect">
              <a:avLst/>
            </a:prstGeom>
            <a:noFill/>
            <a:ln/>
            <a:effectLst>
              <a:outerShdw blurRad="50800" dist="38100" dir="5400000" algn="t" rotWithShape="0">
                <a:prstClr val="black">
                  <a:alpha val="40000"/>
                </a:prstClr>
              </a:outerShdw>
            </a:effectLst>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dirty="0">
                  <a:solidFill>
                    <a:schemeClr val="tx1"/>
                  </a:solidFill>
                  <a:latin typeface="Times New Roman" pitchFamily="18" charset="0"/>
                  <a:cs typeface="Times New Roman" pitchFamily="18" charset="0"/>
                </a:rPr>
                <a:t>Frequencies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533400" y="1295400"/>
            <a:ext cx="8077200" cy="1815882"/>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200000"/>
              </a:lnSpc>
              <a:defRPr/>
            </a:pPr>
            <a:r>
              <a:rPr lang="en-US" sz="2800" dirty="0">
                <a:solidFill>
                  <a:srgbClr val="FF0000"/>
                </a:solidFill>
                <a:latin typeface="Times New Roman" pitchFamily="18" charset="0"/>
                <a:cs typeface="Times New Roman" pitchFamily="18" charset="0"/>
              </a:rPr>
              <a:t>At 90 mA the mortality rate was 81%.</a:t>
            </a:r>
          </a:p>
          <a:p>
            <a:pPr algn="just">
              <a:lnSpc>
                <a:spcPct val="200000"/>
              </a:lnSpc>
              <a:defRPr/>
            </a:pPr>
            <a:r>
              <a:rPr lang="en-US" sz="2800" dirty="0">
                <a:solidFill>
                  <a:srgbClr val="FF0000"/>
                </a:solidFill>
                <a:latin typeface="Times New Roman" pitchFamily="18" charset="0"/>
                <a:cs typeface="Times New Roman" pitchFamily="18" charset="0"/>
              </a:rPr>
              <a:t>At 75 mA the mortality rate was 61%.</a:t>
            </a:r>
          </a:p>
        </p:txBody>
      </p:sp>
      <p:sp>
        <p:nvSpPr>
          <p:cNvPr id="6" name="Rectangle 5"/>
          <p:cNvSpPr/>
          <p:nvPr/>
        </p:nvSpPr>
        <p:spPr>
          <a:xfrm>
            <a:off x="228600" y="152400"/>
            <a:ext cx="8763000" cy="523220"/>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a:spAutoFit/>
          </a:bodyPr>
          <a:lstStyle/>
          <a:p>
            <a:pPr>
              <a:defRPr/>
            </a:pPr>
            <a:r>
              <a:rPr lang="en-US" sz="2800" b="0" dirty="0">
                <a:solidFill>
                  <a:schemeClr val="tx1"/>
                </a:solidFill>
                <a:latin typeface="Times New Roman" pitchFamily="18" charset="0"/>
                <a:cs typeface="Times New Roman" pitchFamily="18" charset="0"/>
              </a:rPr>
              <a:t>In another study stunning with</a:t>
            </a:r>
            <a:r>
              <a:rPr lang="ar-KW" sz="2800" b="0" dirty="0">
                <a:solidFill>
                  <a:schemeClr val="tx1"/>
                </a:solidFill>
                <a:latin typeface="Times New Roman" pitchFamily="18" charset="0"/>
                <a:cs typeface="Times New Roman" pitchFamily="18" charset="0"/>
              </a:rPr>
              <a:t> </a:t>
            </a:r>
            <a:r>
              <a:rPr lang="en-US" sz="2800" b="0" dirty="0">
                <a:solidFill>
                  <a:schemeClr val="tx1"/>
                </a:solidFill>
                <a:latin typeface="Times New Roman" pitchFamily="18" charset="0"/>
                <a:cs typeface="Times New Roman" pitchFamily="18" charset="0"/>
              </a:rPr>
              <a:t>50 Hz showed:</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81000" y="1577975"/>
          <a:ext cx="8077200" cy="3832225"/>
        </p:xfrm>
        <a:graphic>
          <a:graphicData uri="http://schemas.openxmlformats.org/drawingml/2006/table">
            <a:tbl>
              <a:tblPr/>
              <a:tblGrid>
                <a:gridCol w="3715512"/>
                <a:gridCol w="4361688"/>
              </a:tblGrid>
              <a:tr h="975441">
                <a:tc>
                  <a:txBody>
                    <a:bodyPr/>
                    <a:lstStyle/>
                    <a:p>
                      <a:pPr marL="0" marR="0" algn="ctr" rtl="1">
                        <a:lnSpc>
                          <a:spcPct val="100000"/>
                        </a:lnSpc>
                        <a:spcBef>
                          <a:spcPts val="0"/>
                        </a:spcBef>
                        <a:spcAft>
                          <a:spcPts val="0"/>
                        </a:spcAft>
                      </a:pPr>
                      <a:r>
                        <a:rPr lang="en-US" sz="3200" b="1" dirty="0">
                          <a:solidFill>
                            <a:schemeClr val="tx1"/>
                          </a:solidFill>
                          <a:latin typeface="Times New Roman" pitchFamily="18" charset="0"/>
                          <a:ea typeface="Times New Roman"/>
                          <a:cs typeface="Times New Roman" pitchFamily="18" charset="0"/>
                        </a:rPr>
                        <a:t>Broilers and broiler breeders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marL="0" marR="0" algn="ctr" rtl="1">
                        <a:lnSpc>
                          <a:spcPct val="100000"/>
                        </a:lnSpc>
                        <a:spcBef>
                          <a:spcPts val="0"/>
                        </a:spcBef>
                        <a:spcAft>
                          <a:spcPts val="0"/>
                        </a:spcAft>
                      </a:pPr>
                      <a:r>
                        <a:rPr lang="en-US" sz="3200" b="1" dirty="0" smtClean="0">
                          <a:solidFill>
                            <a:schemeClr val="tx1"/>
                          </a:solidFill>
                          <a:latin typeface="Times New Roman" pitchFamily="18" charset="0"/>
                          <a:ea typeface="Times New Roman"/>
                          <a:cs typeface="Times New Roman" pitchFamily="18" charset="0"/>
                        </a:rPr>
                        <a:t>Frequency</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C000"/>
                    </a:solidFill>
                  </a:tcPr>
                </a:tc>
              </a:tr>
              <a:tr h="508994">
                <a:tc>
                  <a:txBody>
                    <a:bodyPr/>
                    <a:lstStyle/>
                    <a:p>
                      <a:pPr marL="0" marR="0" algn="ctr" rtl="1">
                        <a:lnSpc>
                          <a:spcPct val="100000"/>
                        </a:lnSpc>
                        <a:spcBef>
                          <a:spcPts val="0"/>
                        </a:spcBef>
                        <a:spcAft>
                          <a:spcPts val="0"/>
                        </a:spcAft>
                      </a:pPr>
                      <a:r>
                        <a:rPr lang="en-US" sz="3200" b="1" dirty="0" smtClean="0">
                          <a:solidFill>
                            <a:schemeClr val="tx1"/>
                          </a:solidFill>
                          <a:latin typeface="Times New Roman" pitchFamily="18" charset="0"/>
                          <a:ea typeface="Times New Roman"/>
                          <a:cs typeface="Times New Roman" pitchFamily="18" charset="0"/>
                        </a:rPr>
                        <a:t>mA)</a:t>
                      </a:r>
                      <a:r>
                        <a:rPr lang="ar-KW" sz="3200" b="1" dirty="0" smtClean="0">
                          <a:solidFill>
                            <a:schemeClr val="tx1"/>
                          </a:solidFill>
                          <a:latin typeface="Times New Roman" pitchFamily="18" charset="0"/>
                          <a:ea typeface="Times New Roman"/>
                          <a:cs typeface="Times New Roman" pitchFamily="18" charset="0"/>
                        </a:rPr>
                        <a:t>)</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00000"/>
                        </a:lnSpc>
                        <a:spcBef>
                          <a:spcPts val="0"/>
                        </a:spcBef>
                        <a:spcAft>
                          <a:spcPts val="0"/>
                        </a:spcAft>
                      </a:pPr>
                      <a:r>
                        <a:rPr lang="en-US" sz="3200" b="1" dirty="0" smtClean="0">
                          <a:solidFill>
                            <a:schemeClr val="tx1"/>
                          </a:solidFill>
                          <a:latin typeface="Times New Roman" pitchFamily="18" charset="0"/>
                          <a:ea typeface="Times New Roman"/>
                          <a:cs typeface="Times New Roman" pitchFamily="18" charset="0"/>
                        </a:rPr>
                        <a:t>(Hz)</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2D050"/>
                    </a:solidFill>
                  </a:tcPr>
                </a:tc>
              </a:tr>
              <a:tr h="672838">
                <a:tc>
                  <a:txBody>
                    <a:bodyPr/>
                    <a:lstStyle/>
                    <a:p>
                      <a:pPr marL="0" marR="0" algn="ctr" rtl="1">
                        <a:lnSpc>
                          <a:spcPct val="100000"/>
                        </a:lnSpc>
                        <a:spcBef>
                          <a:spcPts val="0"/>
                        </a:spcBef>
                        <a:spcAft>
                          <a:spcPts val="0"/>
                        </a:spcAft>
                      </a:pPr>
                      <a:r>
                        <a:rPr lang="en-US" sz="3200" b="1" dirty="0">
                          <a:solidFill>
                            <a:schemeClr val="tx1"/>
                          </a:solidFill>
                          <a:latin typeface="Times New Roman" pitchFamily="18" charset="0"/>
                          <a:ea typeface="Times New Roman"/>
                          <a:cs typeface="Times New Roman" pitchFamily="18" charset="0"/>
                        </a:rPr>
                        <a:t>100 </a:t>
                      </a:r>
                      <a:r>
                        <a:rPr lang="ar-KW" sz="3200" b="1" dirty="0">
                          <a:solidFill>
                            <a:schemeClr val="tx1"/>
                          </a:solidFill>
                          <a:latin typeface="Times New Roman" pitchFamily="18" charset="0"/>
                          <a:ea typeface="Times New Roman"/>
                          <a:cs typeface="Times New Roman" pitchFamily="18" charset="0"/>
                        </a:rPr>
                        <a:t> </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00000"/>
                        </a:lnSpc>
                        <a:spcBef>
                          <a:spcPts val="0"/>
                        </a:spcBef>
                        <a:spcAft>
                          <a:spcPts val="0"/>
                        </a:spcAft>
                      </a:pPr>
                      <a:r>
                        <a:rPr lang="en-US" sz="3200" b="1" dirty="0" smtClean="0">
                          <a:solidFill>
                            <a:schemeClr val="tx1"/>
                          </a:solidFill>
                          <a:latin typeface="Times New Roman" pitchFamily="18" charset="0"/>
                          <a:ea typeface="Times New Roman"/>
                          <a:cs typeface="Times New Roman" pitchFamily="18" charset="0"/>
                        </a:rPr>
                        <a:t>Up to 200</a:t>
                      </a:r>
                      <a:r>
                        <a:rPr lang="ar-KW" sz="3200" b="1" dirty="0" smtClean="0">
                          <a:solidFill>
                            <a:schemeClr val="tx1"/>
                          </a:solidFill>
                          <a:latin typeface="Times New Roman" pitchFamily="18" charset="0"/>
                          <a:ea typeface="Times New Roman"/>
                          <a:cs typeface="Times New Roman" pitchFamily="18" charset="0"/>
                        </a:rPr>
                        <a:t> </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836682">
                <a:tc>
                  <a:txBody>
                    <a:bodyPr/>
                    <a:lstStyle/>
                    <a:p>
                      <a:pPr marL="0" marR="0" algn="ctr" rtl="0">
                        <a:lnSpc>
                          <a:spcPct val="100000"/>
                        </a:lnSpc>
                        <a:spcBef>
                          <a:spcPts val="0"/>
                        </a:spcBef>
                        <a:spcAft>
                          <a:spcPts val="0"/>
                        </a:spcAft>
                      </a:pPr>
                      <a:r>
                        <a:rPr lang="en-US" sz="3200" b="1" dirty="0">
                          <a:solidFill>
                            <a:schemeClr val="tx1"/>
                          </a:solidFill>
                          <a:latin typeface="Times New Roman" pitchFamily="18" charset="0"/>
                          <a:ea typeface="Times New Roman"/>
                          <a:cs typeface="Times New Roman" pitchFamily="18" charset="0"/>
                        </a:rPr>
                        <a:t>150 </a:t>
                      </a:r>
                      <a:r>
                        <a:rPr lang="ar-KW" sz="3200" b="1" dirty="0">
                          <a:solidFill>
                            <a:schemeClr val="tx1"/>
                          </a:solidFill>
                          <a:latin typeface="Times New Roman" pitchFamily="18" charset="0"/>
                          <a:ea typeface="Times New Roman"/>
                          <a:cs typeface="Times New Roman" pitchFamily="18" charset="0"/>
                        </a:rPr>
                        <a:t> </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00000"/>
                        </a:lnSpc>
                        <a:spcBef>
                          <a:spcPts val="0"/>
                        </a:spcBef>
                        <a:spcAft>
                          <a:spcPts val="0"/>
                        </a:spcAft>
                      </a:pPr>
                      <a:r>
                        <a:rPr lang="en-US" sz="3200" b="1" dirty="0" smtClean="0">
                          <a:solidFill>
                            <a:schemeClr val="tx1"/>
                          </a:solidFill>
                          <a:latin typeface="Times New Roman" pitchFamily="18" charset="0"/>
                          <a:ea typeface="Times New Roman"/>
                          <a:cs typeface="Times New Roman" pitchFamily="18" charset="0"/>
                        </a:rPr>
                        <a:t>From 200-400</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838270">
                <a:tc>
                  <a:txBody>
                    <a:bodyPr/>
                    <a:lstStyle/>
                    <a:p>
                      <a:pPr marL="0" marR="0" algn="ctr" rtl="0">
                        <a:lnSpc>
                          <a:spcPct val="100000"/>
                        </a:lnSpc>
                        <a:spcBef>
                          <a:spcPts val="0"/>
                        </a:spcBef>
                        <a:spcAft>
                          <a:spcPts val="0"/>
                        </a:spcAft>
                      </a:pPr>
                      <a:r>
                        <a:rPr lang="en-US" sz="3200" b="1" dirty="0">
                          <a:solidFill>
                            <a:schemeClr val="tx1"/>
                          </a:solidFill>
                          <a:latin typeface="Times New Roman" pitchFamily="18" charset="0"/>
                          <a:ea typeface="Times New Roman"/>
                          <a:cs typeface="Times New Roman" pitchFamily="18" charset="0"/>
                        </a:rPr>
                        <a:t>200 </a:t>
                      </a:r>
                      <a:r>
                        <a:rPr lang="ar-KW" sz="3200" b="1" dirty="0">
                          <a:solidFill>
                            <a:schemeClr val="tx1"/>
                          </a:solidFill>
                          <a:latin typeface="Times New Roman" pitchFamily="18" charset="0"/>
                          <a:ea typeface="Times New Roman"/>
                          <a:cs typeface="Times New Roman" pitchFamily="18" charset="0"/>
                        </a:rPr>
                        <a:t> </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rtl="1">
                        <a:lnSpc>
                          <a:spcPct val="100000"/>
                        </a:lnSpc>
                        <a:spcBef>
                          <a:spcPts val="0"/>
                        </a:spcBef>
                        <a:spcAft>
                          <a:spcPts val="0"/>
                        </a:spcAft>
                      </a:pPr>
                      <a:r>
                        <a:rPr lang="en-US" sz="3200" b="1" dirty="0" smtClean="0">
                          <a:solidFill>
                            <a:schemeClr val="tx1"/>
                          </a:solidFill>
                          <a:latin typeface="Times New Roman" pitchFamily="18" charset="0"/>
                          <a:ea typeface="Times New Roman"/>
                          <a:cs typeface="Times New Roman" pitchFamily="18" charset="0"/>
                        </a:rPr>
                        <a:t>From 400-1500</a:t>
                      </a:r>
                      <a:endParaRPr lang="en-US" sz="3200" b="1" dirty="0">
                        <a:solidFill>
                          <a:schemeClr val="tx1"/>
                        </a:solidFill>
                        <a:latin typeface="Times New Roman" pitchFamily="18" charset="0"/>
                        <a:ea typeface="Times New Roman"/>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65556" name="Rectangle 6"/>
          <p:cNvSpPr>
            <a:spLocks noChangeArrowheads="1"/>
          </p:cNvSpPr>
          <p:nvPr/>
        </p:nvSpPr>
        <p:spPr bwMode="auto">
          <a:xfrm>
            <a:off x="0" y="6519863"/>
            <a:ext cx="9144000" cy="338137"/>
          </a:xfrm>
          <a:prstGeom prst="rect">
            <a:avLst/>
          </a:prstGeom>
          <a:noFill/>
          <a:ln w="9525">
            <a:noFill/>
            <a:miter lim="800000"/>
            <a:headEnd/>
            <a:tailEnd/>
          </a:ln>
        </p:spPr>
        <p:txBody>
          <a:bodyPr anchor="ctr">
            <a:spAutoFit/>
          </a:bodyPr>
          <a:lstStyle/>
          <a:p>
            <a:pPr eaLnBrk="0" hangingPunct="0"/>
            <a:r>
              <a:rPr lang="en-US" altLang="en-US" sz="800" b="0">
                <a:solidFill>
                  <a:schemeClr val="bg1"/>
                </a:solidFill>
                <a:cs typeface="Times New Roman" pitchFamily="18" charset="0"/>
              </a:rPr>
              <a:t>Regulations:  Council regulations (EC) No 1099/2009 of 24 September 2009 on the protection of animals at the time of killing. Official Journal of the European Union. </a:t>
            </a:r>
            <a:r>
              <a:rPr lang="en-US" altLang="en-US" sz="800" b="0">
                <a:solidFill>
                  <a:schemeClr val="bg1"/>
                </a:solidFill>
                <a:cs typeface="Times New Roman" pitchFamily="18" charset="0"/>
                <a:hlinkClick r:id="rId2"/>
              </a:rPr>
              <a:t>http://eur-lex.europa.eu/JOHtml.do?uri=OJ:L:2011:040:SOM:EN:HTML</a:t>
            </a:r>
            <a:r>
              <a:rPr lang="en-US" altLang="en-US" sz="800" b="0">
                <a:solidFill>
                  <a:schemeClr val="bg1"/>
                </a:solidFill>
                <a:cs typeface="Times New Roman" pitchFamily="18" charset="0"/>
              </a:rPr>
              <a:t> </a:t>
            </a:r>
            <a:endParaRPr lang="en-US" altLang="en-US" b="0">
              <a:solidFill>
                <a:schemeClr val="bg1"/>
              </a:solidFill>
            </a:endParaRPr>
          </a:p>
        </p:txBody>
      </p:sp>
      <p:sp>
        <p:nvSpPr>
          <p:cNvPr id="7" name="Rectangle 6"/>
          <p:cNvSpPr/>
          <p:nvPr/>
        </p:nvSpPr>
        <p:spPr>
          <a:xfrm>
            <a:off x="76200" y="152400"/>
            <a:ext cx="8915400" cy="107721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3200" b="0" dirty="0">
                <a:latin typeface="Times New Roman" pitchFamily="18" charset="0"/>
                <a:cs typeface="Times New Roman" pitchFamily="18" charset="0"/>
              </a:rPr>
              <a:t>European laws as well as many countries they use variations of Currents (mA) &amp; Frequencies (Hz)</a:t>
            </a:r>
            <a:endParaRPr lang="en-US" sz="3200" b="0" dirty="0"/>
          </a:p>
        </p:txBody>
      </p:sp>
      <p:sp>
        <p:nvSpPr>
          <p:cNvPr id="6" name="Rectangle 5"/>
          <p:cNvSpPr/>
          <p:nvPr/>
        </p:nvSpPr>
        <p:spPr>
          <a:xfrm>
            <a:off x="1143000" y="5486400"/>
            <a:ext cx="6248400" cy="523220"/>
          </a:xfrm>
          <a:prstGeom prst="rect">
            <a:avLst/>
          </a:prstGeom>
          <a:solidFill>
            <a:srgbClr val="FFFF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n-US" sz="2800" b="0" dirty="0">
                <a:solidFill>
                  <a:schemeClr val="tx1"/>
                </a:solidFill>
                <a:latin typeface="Times New Roman" pitchFamily="18" charset="0"/>
                <a:cs typeface="Times New Roman" pitchFamily="18" charset="0"/>
              </a:rPr>
              <a:t>So, the range of frequency is open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152400"/>
            <a:ext cx="8839200" cy="1569660"/>
          </a:xfrm>
          <a:prstGeom prst="rect">
            <a:avLst/>
          </a:prstGeom>
          <a:solidFill>
            <a:srgbClr val="FF33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n-US" sz="3200" b="0" dirty="0">
                <a:solidFill>
                  <a:srgbClr val="FFFF00"/>
                </a:solidFill>
                <a:latin typeface="Times New Roman" pitchFamily="18" charset="0"/>
                <a:cs typeface="Times New Roman" pitchFamily="18" charset="0"/>
              </a:rPr>
              <a:t>In the </a:t>
            </a:r>
            <a:r>
              <a:rPr lang="en-US" sz="3000" b="0" dirty="0">
                <a:latin typeface="Times New Roman" pitchFamily="18" charset="0"/>
                <a:cs typeface="Times New Roman" pitchFamily="18" charset="0"/>
              </a:rPr>
              <a:t>OIC GENERAL GUIDELINES ON HALAL FOOD </a:t>
            </a:r>
            <a:r>
              <a:rPr lang="en-US" sz="3200" b="0" dirty="0">
                <a:latin typeface="Times New Roman" pitchFamily="18" charset="0"/>
                <a:cs typeface="Times New Roman" pitchFamily="18" charset="0"/>
              </a:rPr>
              <a:t>16 October 2009 , </a:t>
            </a:r>
            <a:r>
              <a:rPr lang="en-US" sz="3200" b="0" dirty="0">
                <a:solidFill>
                  <a:srgbClr val="FFFF00"/>
                </a:solidFill>
                <a:latin typeface="Times New Roman" pitchFamily="18" charset="0"/>
                <a:cs typeface="Times New Roman" pitchFamily="18" charset="0"/>
              </a:rPr>
              <a:t>there is no mentioning of frequency (Hz). </a:t>
            </a:r>
            <a:endParaRPr lang="en-US" sz="3200" b="0" dirty="0">
              <a:latin typeface="Times New Roman" pitchFamily="18" charset="0"/>
              <a:cs typeface="Times New Roman" pitchFamily="18" charset="0"/>
            </a:endParaRPr>
          </a:p>
        </p:txBody>
      </p:sp>
      <p:sp>
        <p:nvSpPr>
          <p:cNvPr id="6" name="Rectangle 5"/>
          <p:cNvSpPr/>
          <p:nvPr/>
        </p:nvSpPr>
        <p:spPr>
          <a:xfrm>
            <a:off x="609600" y="1976735"/>
            <a:ext cx="7620000" cy="1307089"/>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lnSpc>
                <a:spcPct val="150000"/>
              </a:lnSpc>
              <a:defRPr/>
            </a:pPr>
            <a:r>
              <a:rPr lang="en-US" sz="2800" b="0" dirty="0">
                <a:solidFill>
                  <a:srgbClr val="FFFF00"/>
                </a:solidFill>
                <a:latin typeface="Times New Roman" pitchFamily="18" charset="0"/>
                <a:cs typeface="Times New Roman" pitchFamily="18" charset="0"/>
              </a:rPr>
              <a:t>Frequency (Hz) is the parameter most causative of killing the animal during stunning.</a:t>
            </a:r>
            <a:endParaRPr lang="en-US" sz="2800" b="0" dirty="0">
              <a:solidFill>
                <a:srgbClr val="FFFF00"/>
              </a:solidFill>
            </a:endParaRPr>
          </a:p>
        </p:txBody>
      </p:sp>
      <p:sp>
        <p:nvSpPr>
          <p:cNvPr id="66568" name="Rectangle 6"/>
          <p:cNvSpPr>
            <a:spLocks noChangeArrowheads="1"/>
          </p:cNvSpPr>
          <p:nvPr/>
        </p:nvSpPr>
        <p:spPr bwMode="auto">
          <a:xfrm>
            <a:off x="76200" y="6488113"/>
            <a:ext cx="7772400" cy="338137"/>
          </a:xfrm>
          <a:prstGeom prst="rect">
            <a:avLst/>
          </a:prstGeom>
          <a:noFill/>
          <a:ln w="9525">
            <a:noFill/>
            <a:miter lim="800000"/>
            <a:headEnd/>
            <a:tailEnd/>
          </a:ln>
        </p:spPr>
        <p:txBody>
          <a:bodyPr>
            <a:spAutoFit/>
          </a:bodyPr>
          <a:lstStyle/>
          <a:p>
            <a:r>
              <a:rPr lang="en-US" altLang="en-US" sz="1600" b="0">
                <a:solidFill>
                  <a:schemeClr val="bg1"/>
                </a:solidFill>
                <a:latin typeface="Times New Roman" pitchFamily="18" charset="0"/>
                <a:cs typeface="Times New Roman" pitchFamily="18" charset="0"/>
              </a:rPr>
              <a:t>OIC = THE ORGANISATION OF THE ISLAMIC CONFERENCE  </a:t>
            </a:r>
          </a:p>
        </p:txBody>
      </p:sp>
      <p:sp>
        <p:nvSpPr>
          <p:cNvPr id="7" name="Rectangle 6"/>
          <p:cNvSpPr/>
          <p:nvPr/>
        </p:nvSpPr>
        <p:spPr>
          <a:xfrm>
            <a:off x="0" y="3653135"/>
            <a:ext cx="9144000" cy="1815882"/>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nSpc>
                <a:spcPct val="80000"/>
              </a:lnSpc>
              <a:defRPr/>
            </a:pPr>
            <a:r>
              <a:rPr lang="en-US" sz="2800" b="0" dirty="0">
                <a:solidFill>
                  <a:srgbClr val="FFFF00"/>
                </a:solidFill>
                <a:latin typeface="Times New Roman" pitchFamily="18" charset="0"/>
                <a:cs typeface="Times New Roman" pitchFamily="18" charset="0"/>
              </a:rPr>
              <a:t>Table 1 – OIC Guideline parameters for electrical stunning </a:t>
            </a:r>
          </a:p>
          <a:p>
            <a:pPr>
              <a:lnSpc>
                <a:spcPct val="80000"/>
              </a:lnSpc>
              <a:defRPr/>
            </a:pPr>
            <a:endParaRPr lang="en-US" sz="2800" b="0" dirty="0">
              <a:solidFill>
                <a:srgbClr val="FFFF00"/>
              </a:solidFill>
              <a:latin typeface="Times New Roman" pitchFamily="18" charset="0"/>
              <a:cs typeface="Times New Roman" pitchFamily="18" charset="0"/>
            </a:endParaRPr>
          </a:p>
          <a:p>
            <a:pPr>
              <a:lnSpc>
                <a:spcPct val="80000"/>
              </a:lnSpc>
              <a:defRPr/>
            </a:pPr>
            <a:r>
              <a:rPr lang="en-US" sz="2800" b="0" dirty="0">
                <a:solidFill>
                  <a:srgbClr val="FFFF00"/>
                </a:solidFill>
                <a:latin typeface="Times New Roman" pitchFamily="18" charset="0"/>
                <a:cs typeface="Times New Roman" pitchFamily="18" charset="0"/>
              </a:rPr>
              <a:t>Type of animal 		Current  mA 	</a:t>
            </a:r>
            <a:r>
              <a:rPr lang="en-US" sz="2400" b="0" dirty="0">
                <a:solidFill>
                  <a:srgbClr val="FFFF00"/>
                </a:solidFill>
                <a:latin typeface="Times New Roman" pitchFamily="18" charset="0"/>
                <a:cs typeface="Times New Roman" pitchFamily="18" charset="0"/>
              </a:rPr>
              <a:t>Duration  Sec</a:t>
            </a:r>
          </a:p>
          <a:p>
            <a:pPr>
              <a:lnSpc>
                <a:spcPct val="80000"/>
              </a:lnSpc>
              <a:defRPr/>
            </a:pPr>
            <a:endParaRPr lang="en-US" sz="2800" b="0" dirty="0">
              <a:solidFill>
                <a:srgbClr val="FFFF00"/>
              </a:solidFill>
              <a:latin typeface="Times New Roman" pitchFamily="18" charset="0"/>
              <a:cs typeface="Times New Roman" pitchFamily="18" charset="0"/>
            </a:endParaRPr>
          </a:p>
          <a:p>
            <a:pPr algn="ctr">
              <a:lnSpc>
                <a:spcPct val="80000"/>
              </a:lnSpc>
              <a:defRPr/>
            </a:pPr>
            <a:r>
              <a:rPr lang="en-US" sz="2800" b="0" dirty="0">
                <a:solidFill>
                  <a:srgbClr val="FF0000"/>
                </a:solidFill>
                <a:latin typeface="Times New Roman" pitchFamily="18" charset="0"/>
                <a:cs typeface="Times New Roman" pitchFamily="18" charset="0"/>
              </a:rPr>
              <a:t>Chicken 			250-500		 3-5 	</a:t>
            </a:r>
          </a:p>
        </p:txBody>
      </p:sp>
      <p:sp>
        <p:nvSpPr>
          <p:cNvPr id="8" name="Rectangle 7"/>
          <p:cNvSpPr/>
          <p:nvPr/>
        </p:nvSpPr>
        <p:spPr>
          <a:xfrm>
            <a:off x="1905000" y="5710535"/>
            <a:ext cx="5562600" cy="461665"/>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US" sz="2400" b="0" dirty="0">
                <a:solidFill>
                  <a:srgbClr val="FFFF00"/>
                </a:solidFill>
                <a:latin typeface="Times New Roman" pitchFamily="18" charset="0"/>
                <a:cs typeface="Times New Roman" pitchFamily="18" charset="0"/>
              </a:rPr>
              <a:t>At what frequency?</a:t>
            </a:r>
            <a:endParaRPr lang="en-US" sz="2400" b="0" dirty="0">
              <a:solidFill>
                <a:srgbClr val="FFFF00"/>
              </a:solidFill>
            </a:endParaRPr>
          </a:p>
        </p:txBody>
      </p:sp>
      <p:sp>
        <p:nvSpPr>
          <p:cNvPr id="9" name="Rectangle 8"/>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990600"/>
            <a:ext cx="8458200" cy="2896947"/>
          </a:xfrm>
          <a:prstGeom prst="rect">
            <a:avLst/>
          </a:prstGeom>
          <a:noFill/>
          <a:ln w="38100">
            <a:solidFill>
              <a:srgbClr val="0070C0"/>
            </a:solidFill>
          </a:ln>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200000"/>
              </a:lnSpc>
              <a:defRPr/>
            </a:pPr>
            <a:r>
              <a:rPr lang="en-US" sz="3200" b="0" dirty="0">
                <a:solidFill>
                  <a:schemeClr val="tx1"/>
                </a:solidFill>
                <a:latin typeface="Times New Roman" pitchFamily="18" charset="0"/>
                <a:cs typeface="Times New Roman" pitchFamily="18" charset="0"/>
              </a:rPr>
              <a:t>From practice, assumptions, constraints and conditions </a:t>
            </a:r>
            <a:r>
              <a:rPr lang="en-US" sz="3200" b="0" u="sng" dirty="0">
                <a:solidFill>
                  <a:schemeClr val="tx1"/>
                </a:solidFill>
                <a:latin typeface="Times New Roman" pitchFamily="18" charset="0"/>
                <a:cs typeface="Times New Roman" pitchFamily="18" charset="0"/>
              </a:rPr>
              <a:t>will not always be taken into account as it should</a:t>
            </a:r>
            <a:r>
              <a:rPr lang="en-US" sz="3200" b="0" dirty="0">
                <a:solidFill>
                  <a:schemeClr val="tx1"/>
                </a:solidFill>
                <a:latin typeface="Times New Roman" pitchFamily="18" charset="0"/>
                <a:cs typeface="Times New Roman" pitchFamily="18" charset="0"/>
              </a:rPr>
              <a:t> - and this is an undeniable scenes.</a:t>
            </a:r>
          </a:p>
        </p:txBody>
      </p:sp>
      <p:sp>
        <p:nvSpPr>
          <p:cNvPr id="6" name="Text Box 17"/>
          <p:cNvSpPr txBox="1">
            <a:spLocks noChangeArrowheads="1"/>
          </p:cNvSpPr>
          <p:nvPr/>
        </p:nvSpPr>
        <p:spPr bwMode="auto">
          <a:xfrm>
            <a:off x="685800" y="228600"/>
            <a:ext cx="8001000" cy="584775"/>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defRPr/>
            </a:pPr>
            <a:r>
              <a:rPr lang="en-US" sz="3200" b="0" smtClean="0">
                <a:latin typeface="Times New Roman" pitchFamily="18" charset="0"/>
                <a:cs typeface="Times New Roman" pitchFamily="18" charset="0"/>
              </a:rPr>
              <a:t>We said earlier this statement:</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7"/>
          <p:cNvSpPr txBox="1">
            <a:spLocks noChangeArrowheads="1"/>
          </p:cNvSpPr>
          <p:nvPr/>
        </p:nvSpPr>
        <p:spPr bwMode="auto">
          <a:xfrm>
            <a:off x="381000" y="152400"/>
            <a:ext cx="8458200" cy="4866717"/>
          </a:xfrm>
          <a:prstGeom prst="rect">
            <a:avLst/>
          </a:prstGeom>
          <a:noFill/>
          <a:ln w="57150">
            <a:solidFill>
              <a:srgbClr val="00B0F0"/>
            </a:solid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just">
              <a:lnSpc>
                <a:spcPct val="200000"/>
              </a:lnSpc>
              <a:defRPr/>
            </a:pPr>
            <a:r>
              <a:rPr lang="en-US" sz="3200" b="0" smtClean="0">
                <a:latin typeface="Times New Roman" pitchFamily="18" charset="0"/>
                <a:cs typeface="Times New Roman" pitchFamily="18" charset="0"/>
              </a:rPr>
              <a:t>Can we trust slaughterhouses to carry out these technical conditions of </a:t>
            </a:r>
            <a:r>
              <a:rPr lang="en-US" sz="3200" b="0" u="sng" smtClean="0">
                <a:latin typeface="Times New Roman" pitchFamily="18" charset="0"/>
                <a:cs typeface="Times New Roman" pitchFamily="18" charset="0"/>
              </a:rPr>
              <a:t>magnitude</a:t>
            </a:r>
            <a:r>
              <a:rPr lang="en-US" sz="3200" b="0" smtClean="0">
                <a:latin typeface="Times New Roman" pitchFamily="18" charset="0"/>
                <a:cs typeface="Times New Roman" pitchFamily="18" charset="0"/>
              </a:rPr>
              <a:t> of </a:t>
            </a:r>
            <a:r>
              <a:rPr lang="en-US" sz="3200" b="0" smtClean="0">
                <a:solidFill>
                  <a:srgbClr val="FF0000"/>
                </a:solidFill>
                <a:latin typeface="Times New Roman" pitchFamily="18" charset="0"/>
                <a:cs typeface="Times New Roman" pitchFamily="18" charset="0"/>
              </a:rPr>
              <a:t>frequencies</a:t>
            </a:r>
            <a:r>
              <a:rPr lang="en-US" sz="3200" b="0" smtClean="0">
                <a:latin typeface="Times New Roman" pitchFamily="18" charset="0"/>
                <a:cs typeface="Times New Roman" pitchFamily="18" charset="0"/>
              </a:rPr>
              <a:t> and </a:t>
            </a:r>
            <a:r>
              <a:rPr lang="en-US" sz="3200" b="0" smtClean="0">
                <a:solidFill>
                  <a:srgbClr val="FF0000"/>
                </a:solidFill>
                <a:latin typeface="Times New Roman" pitchFamily="18" charset="0"/>
                <a:cs typeface="Times New Roman" pitchFamily="18" charset="0"/>
              </a:rPr>
              <a:t>electrical current</a:t>
            </a:r>
            <a:r>
              <a:rPr lang="en-US" sz="3200" b="0" smtClean="0">
                <a:latin typeface="Times New Roman" pitchFamily="18" charset="0"/>
                <a:cs typeface="Times New Roman" pitchFamily="18" charset="0"/>
              </a:rPr>
              <a:t>, and </a:t>
            </a:r>
            <a:r>
              <a:rPr lang="en-US" sz="3200" b="0" smtClean="0">
                <a:solidFill>
                  <a:srgbClr val="FF0000"/>
                </a:solidFill>
                <a:latin typeface="Times New Roman" pitchFamily="18" charset="0"/>
                <a:cs typeface="Times New Roman" pitchFamily="18" charset="0"/>
              </a:rPr>
              <a:t>the correct distance from the point of the water bath stunner</a:t>
            </a:r>
            <a:r>
              <a:rPr lang="en-US" sz="3200" b="0" smtClean="0">
                <a:latin typeface="Times New Roman" pitchFamily="18" charset="0"/>
                <a:cs typeface="Times New Roman" pitchFamily="18" charset="0"/>
              </a:rPr>
              <a:t> to ensure that the bird will be alive at the point of slaughter?</a:t>
            </a:r>
          </a:p>
        </p:txBody>
      </p:sp>
      <p:sp>
        <p:nvSpPr>
          <p:cNvPr id="7" name="Rectangle 6"/>
          <p:cNvSpPr/>
          <p:nvPr/>
        </p:nvSpPr>
        <p:spPr>
          <a:xfrm>
            <a:off x="381000" y="5429264"/>
            <a:ext cx="8458200" cy="584775"/>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hemeClr val="accent6"/>
          </a:lnRef>
          <a:fillRef idx="3">
            <a:schemeClr val="accent6"/>
          </a:fillRef>
          <a:effectRef idx="3">
            <a:schemeClr val="accent6"/>
          </a:effectRef>
          <a:fontRef idx="minor">
            <a:schemeClr val="lt1"/>
          </a:fontRef>
        </p:style>
        <p:txBody>
          <a:bodyPr>
            <a:spAutoFit/>
          </a:bodyPr>
          <a:lstStyle/>
          <a:p>
            <a:pPr algn="just">
              <a:defRPr/>
            </a:pPr>
            <a:r>
              <a:rPr lang="en-US" sz="3200" b="0" dirty="0">
                <a:solidFill>
                  <a:schemeClr val="bg1"/>
                </a:solidFill>
                <a:latin typeface="Times New Roman" pitchFamily="18" charset="0"/>
                <a:cs typeface="Times New Roman" pitchFamily="18" charset="0"/>
              </a:rPr>
              <a:t>The answer is: No</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04800"/>
            <a:ext cx="8305800" cy="2896947"/>
          </a:xfrm>
          <a:prstGeom prst="rect">
            <a:avLst/>
          </a:prstGeom>
          <a:noFill/>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200000"/>
              </a:lnSpc>
              <a:defRPr/>
            </a:pPr>
            <a:r>
              <a:rPr lang="en-US" sz="3200" b="0" dirty="0">
                <a:solidFill>
                  <a:schemeClr val="tx1"/>
                </a:solidFill>
                <a:latin typeface="Times New Roman" pitchFamily="18" charset="0"/>
                <a:cs typeface="Times New Roman" pitchFamily="18" charset="0"/>
              </a:rPr>
              <a:t>These are the facts that were not taken into consideration when issuing a fatwa on the permissibility of the use of stunning. </a:t>
            </a:r>
          </a:p>
        </p:txBody>
      </p:sp>
      <p:sp>
        <p:nvSpPr>
          <p:cNvPr id="6" name="Rectangle 5"/>
          <p:cNvSpPr/>
          <p:nvPr/>
        </p:nvSpPr>
        <p:spPr>
          <a:xfrm>
            <a:off x="609600" y="3429000"/>
            <a:ext cx="8001000" cy="2896947"/>
          </a:xfrm>
          <a:prstGeom prst="rect">
            <a:avLst/>
          </a:prstGeom>
          <a:noFill/>
        </p:spPr>
        <p:style>
          <a:lnRef idx="0">
            <a:schemeClr val="accent6"/>
          </a:lnRef>
          <a:fillRef idx="3">
            <a:schemeClr val="accent6"/>
          </a:fillRef>
          <a:effectRef idx="3">
            <a:schemeClr val="accent6"/>
          </a:effectRef>
          <a:fontRef idx="minor">
            <a:schemeClr val="lt1"/>
          </a:fontRef>
        </p:style>
        <p:txBody>
          <a:bodyPr>
            <a:spAutoFit/>
          </a:bodyPr>
          <a:lstStyle/>
          <a:p>
            <a:pPr algn="just">
              <a:lnSpc>
                <a:spcPct val="200000"/>
              </a:lnSpc>
              <a:defRPr/>
            </a:pPr>
            <a:r>
              <a:rPr lang="en-US" sz="3200" b="0" dirty="0">
                <a:solidFill>
                  <a:schemeClr val="tx1"/>
                </a:solidFill>
                <a:latin typeface="Times New Roman" pitchFamily="18" charset="0"/>
                <a:cs typeface="Times New Roman" pitchFamily="18" charset="0"/>
              </a:rPr>
              <a:t>The fatwa wished and was based on a wrong assumption that the percentage rate of killed Animal/poultry prior to slaughter was low.</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152400" y="1214422"/>
            <a:ext cx="8686800" cy="2958502"/>
          </a:xfrm>
          <a:prstGeom prst="rect">
            <a:avLst/>
          </a:prstGeom>
          <a:noFill/>
          <a:ln w="508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3200" b="0" dirty="0">
                <a:latin typeface="Times New Roman" pitchFamily="18" charset="0"/>
                <a:cs typeface="Times New Roman" pitchFamily="18" charset="0"/>
              </a:rPr>
              <a:t>Ejtihad: Is the state where a Mufti deliver his Fatwa based on what he think is the correct Fatwa. There are many criteria that must be fulfilled by any Mujtahid. </a:t>
            </a:r>
          </a:p>
        </p:txBody>
      </p:sp>
      <p:sp>
        <p:nvSpPr>
          <p:cNvPr id="9" name="Rectangle 3"/>
          <p:cNvSpPr>
            <a:spLocks noChangeArrowheads="1"/>
          </p:cNvSpPr>
          <p:nvPr/>
        </p:nvSpPr>
        <p:spPr bwMode="auto">
          <a:xfrm>
            <a:off x="152400" y="4114800"/>
            <a:ext cx="8686800" cy="2219838"/>
          </a:xfrm>
          <a:prstGeom prst="rect">
            <a:avLst/>
          </a:prstGeom>
          <a:noFill/>
          <a:ln w="508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3200" b="0" dirty="0">
                <a:latin typeface="Times New Roman" pitchFamily="18" charset="0"/>
                <a:cs typeface="Times New Roman" pitchFamily="18" charset="0"/>
              </a:rPr>
              <a:t>If Mujtahid strike the correct answer he get two rewards and if he did not he will get one reward. This was based on a Hadith. </a:t>
            </a:r>
          </a:p>
        </p:txBody>
      </p:sp>
      <p:sp>
        <p:nvSpPr>
          <p:cNvPr id="10" name="Rectangle 9"/>
          <p:cNvSpPr/>
          <p:nvPr/>
        </p:nvSpPr>
        <p:spPr>
          <a:xfrm>
            <a:off x="0" y="6642556"/>
            <a:ext cx="9144000" cy="21544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r" rtl="1">
              <a:defRPr/>
            </a:pPr>
            <a:r>
              <a:rPr lang="ar-KW" sz="800" dirty="0">
                <a:cs typeface="Simplified Arabic" pitchFamily="2" charset="-78"/>
              </a:rPr>
              <a:t>قوله صلى الله عليه وسلم : إذا حكم الحاكم فاجتهد ثم أصاب فله أجران ، وإذا حكم فاجتهد ثم أخطأ فله أجر قال العلماء : أجمع المسلمون على أن هذا الحديث في حاكم عالم أهل للحكم ، فإن أصاب فله أجران : أجر باجتهاده ، وأجر بإصابته ، وإن أخطأ فله أجر باجتهاده .</a:t>
            </a:r>
            <a:endParaRPr lang="en-US" sz="800" dirty="0">
              <a:cs typeface="Simplified Arabic" pitchFamily="2" charset="-78"/>
            </a:endParaRPr>
          </a:p>
        </p:txBody>
      </p:sp>
      <p:sp>
        <p:nvSpPr>
          <p:cNvPr id="6" name="Title 1"/>
          <p:cNvSpPr>
            <a:spLocks noGrp="1"/>
          </p:cNvSpPr>
          <p:nvPr>
            <p:ph type="title"/>
          </p:nvPr>
        </p:nvSpPr>
        <p:spPr>
          <a:xfrm>
            <a:off x="457200" y="142852"/>
            <a:ext cx="8229600" cy="720000"/>
          </a:xfrm>
        </p:spPr>
        <p:txBody>
          <a:bodyPr>
            <a:noAutofit/>
          </a:bodyPr>
          <a:lstStyle/>
          <a:p>
            <a:pPr algn="l" eaLnBrk="0" hangingPunct="0">
              <a:defRPr/>
            </a:pPr>
            <a:r>
              <a:rPr lang="en-US" sz="3200" dirty="0" err="1" smtClean="0">
                <a:cs typeface="Times New Roman" pitchFamily="18" charset="0"/>
              </a:rPr>
              <a:t>Ejtihad</a:t>
            </a:r>
            <a:r>
              <a:rPr lang="en-US" sz="3200" dirty="0" smtClean="0">
                <a:cs typeface="Times New Roman" pitchFamily="18" charset="0"/>
              </a:rPr>
              <a:t> &amp; </a:t>
            </a:r>
            <a:r>
              <a:rPr lang="en-US" sz="3200" dirty="0" err="1" smtClean="0">
                <a:cs typeface="Times New Roman" pitchFamily="18" charset="0"/>
              </a:rPr>
              <a:t>Mujtahid</a:t>
            </a:r>
            <a:r>
              <a:rPr lang="en-US" sz="3200" dirty="0" smtClean="0">
                <a:cs typeface="Times New Roman" pitchFamily="18" charset="0"/>
              </a:rPr>
              <a:t> </a:t>
            </a:r>
            <a:endParaRPr lang="en-US" sz="3200" dirty="0">
              <a:cs typeface="Times New Roman" pitchFamily="18" charset="0"/>
            </a:endParaRPr>
          </a:p>
        </p:txBody>
      </p:sp>
      <p:sp>
        <p:nvSpPr>
          <p:cNvPr id="7" name="Rectangle 6"/>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609600" y="1447800"/>
            <a:ext cx="7772400" cy="4278094"/>
          </a:xfrm>
          <a:prstGeom prst="rect">
            <a:avLst/>
          </a:prstGeom>
          <a:solidFill>
            <a:srgbClr val="FFC000"/>
          </a:solidFill>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ctr">
              <a:lnSpc>
                <a:spcPct val="200000"/>
              </a:lnSpc>
              <a:defRPr/>
            </a:pPr>
            <a:r>
              <a:rPr lang="en-US" sz="3600" b="0" dirty="0">
                <a:solidFill>
                  <a:schemeClr val="tx1"/>
                </a:solidFill>
                <a:latin typeface="Times New Roman" pitchFamily="18" charset="0"/>
                <a:cs typeface="Times New Roman" pitchFamily="18" charset="0"/>
              </a:rPr>
              <a:t>Fatwas with a </a:t>
            </a:r>
            <a:r>
              <a:rPr lang="en-US" sz="3600" u="sng" dirty="0">
                <a:solidFill>
                  <a:schemeClr val="tx1"/>
                </a:solidFill>
                <a:latin typeface="Times New Roman" pitchFamily="18" charset="0"/>
                <a:cs typeface="Times New Roman" pitchFamily="18" charset="0"/>
              </a:rPr>
              <a:t>mistake in Ejtihad</a:t>
            </a:r>
          </a:p>
          <a:p>
            <a:pPr algn="ctr">
              <a:lnSpc>
                <a:spcPct val="200000"/>
              </a:lnSpc>
              <a:defRPr/>
            </a:pPr>
            <a:r>
              <a:rPr lang="ar-KW" sz="3600" u="sng" dirty="0">
                <a:solidFill>
                  <a:schemeClr val="tx1"/>
                </a:solidFill>
                <a:latin typeface="Times New Roman" pitchFamily="18" charset="0"/>
                <a:cs typeface="Times New Roman" pitchFamily="18" charset="0"/>
              </a:rPr>
              <a:t>فتاوى جانبت الصواب</a:t>
            </a:r>
            <a:endParaRPr lang="en-US" sz="3600" dirty="0">
              <a:solidFill>
                <a:schemeClr val="tx1"/>
              </a:solidFill>
              <a:latin typeface="Times New Roman" pitchFamily="18" charset="0"/>
              <a:cs typeface="Times New Roman" pitchFamily="18" charset="0"/>
            </a:endParaRPr>
          </a:p>
          <a:p>
            <a:pPr algn="ctr">
              <a:lnSpc>
                <a:spcPct val="200000"/>
              </a:lnSpc>
              <a:defRPr/>
            </a:pPr>
            <a:r>
              <a:rPr lang="en-US" sz="3200" b="0" dirty="0">
                <a:solidFill>
                  <a:schemeClr val="tx1"/>
                </a:solidFill>
                <a:latin typeface="Times New Roman" pitchFamily="18" charset="0"/>
                <a:cs typeface="Times New Roman" pitchFamily="18" charset="0"/>
              </a:rPr>
              <a:t>Related to </a:t>
            </a:r>
          </a:p>
          <a:p>
            <a:pPr algn="ctr">
              <a:lnSpc>
                <a:spcPct val="200000"/>
              </a:lnSpc>
              <a:defRPr/>
            </a:pPr>
            <a:r>
              <a:rPr lang="en-US" sz="3200" b="0" dirty="0">
                <a:solidFill>
                  <a:schemeClr val="tx1"/>
                </a:solidFill>
                <a:latin typeface="Times New Roman" pitchFamily="18" charset="0"/>
                <a:cs typeface="Times New Roman" pitchFamily="18" charset="0"/>
              </a:rPr>
              <a:t>Pharmaceutical and Health Care Products</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ChangeArrowheads="1"/>
          </p:cNvSpPr>
          <p:nvPr/>
        </p:nvSpPr>
        <p:spPr bwMode="auto">
          <a:xfrm>
            <a:off x="533400" y="1219200"/>
            <a:ext cx="8153400" cy="2308225"/>
          </a:xfrm>
          <a:prstGeom prst="rect">
            <a:avLst/>
          </a:prstGeom>
          <a:noFill/>
          <a:ln w="50800">
            <a:solidFill>
              <a:srgbClr val="0070C0"/>
            </a:solidFill>
            <a:miter lim="800000"/>
            <a:headEnd/>
            <a:tailEnd/>
          </a:ln>
        </p:spPr>
        <p:txBody>
          <a:bodyPr>
            <a:spAutoFit/>
          </a:bodyPr>
          <a:lstStyle/>
          <a:p>
            <a:pPr>
              <a:lnSpc>
                <a:spcPct val="150000"/>
              </a:lnSpc>
            </a:pPr>
            <a:r>
              <a:rPr lang="en-US" altLang="en-US" sz="3200" b="0">
                <a:latin typeface="Times New Roman" pitchFamily="18" charset="0"/>
                <a:cs typeface="Times New Roman" pitchFamily="18" charset="0"/>
              </a:rPr>
              <a:t>The thing (even if it is a substance from Haram) which does not show an effect* has no effect (become Halal). </a:t>
            </a:r>
          </a:p>
        </p:txBody>
      </p:sp>
      <p:sp>
        <p:nvSpPr>
          <p:cNvPr id="72707" name="Rectangle 8"/>
          <p:cNvSpPr>
            <a:spLocks noChangeArrowheads="1"/>
          </p:cNvSpPr>
          <p:nvPr/>
        </p:nvSpPr>
        <p:spPr bwMode="auto">
          <a:xfrm>
            <a:off x="2514600" y="3983038"/>
            <a:ext cx="4572000" cy="461962"/>
          </a:xfrm>
          <a:prstGeom prst="rect">
            <a:avLst/>
          </a:prstGeom>
          <a:noFill/>
          <a:ln w="9525">
            <a:noFill/>
            <a:miter lim="800000"/>
            <a:headEnd/>
            <a:tailEnd/>
          </a:ln>
        </p:spPr>
        <p:txBody>
          <a:bodyPr>
            <a:spAutoFit/>
          </a:bodyPr>
          <a:lstStyle/>
          <a:p>
            <a:r>
              <a:rPr lang="en-US" altLang="en-US" sz="2400" b="0">
                <a:latin typeface="Times New Roman" pitchFamily="18" charset="0"/>
                <a:cs typeface="Times New Roman" pitchFamily="18" charset="0"/>
              </a:rPr>
              <a:t>*Taste or smell </a:t>
            </a:r>
          </a:p>
        </p:txBody>
      </p:sp>
      <p:sp>
        <p:nvSpPr>
          <p:cNvPr id="72708" name="Rectangle 8"/>
          <p:cNvSpPr>
            <a:spLocks noChangeArrowheads="1"/>
          </p:cNvSpPr>
          <p:nvPr/>
        </p:nvSpPr>
        <p:spPr bwMode="auto">
          <a:xfrm>
            <a:off x="152400" y="4724400"/>
            <a:ext cx="2057400" cy="461963"/>
          </a:xfrm>
          <a:prstGeom prst="rect">
            <a:avLst/>
          </a:prstGeom>
          <a:noFill/>
          <a:ln w="9525">
            <a:noFill/>
            <a:miter lim="800000"/>
            <a:headEnd/>
            <a:tailEnd/>
          </a:ln>
        </p:spPr>
        <p:txBody>
          <a:bodyPr>
            <a:spAutoFit/>
          </a:bodyPr>
          <a:lstStyle/>
          <a:p>
            <a:r>
              <a:rPr lang="en-US" altLang="en-US" sz="2400" b="0">
                <a:latin typeface="Times New Roman" pitchFamily="18" charset="0"/>
                <a:cs typeface="Times New Roman" pitchFamily="18" charset="0"/>
              </a:rPr>
              <a:t>Read     more</a:t>
            </a:r>
          </a:p>
        </p:txBody>
      </p:sp>
      <p:cxnSp>
        <p:nvCxnSpPr>
          <p:cNvPr id="72709" name="Curved Connector 2"/>
          <p:cNvCxnSpPr>
            <a:cxnSpLocks noChangeShapeType="1"/>
          </p:cNvCxnSpPr>
          <p:nvPr/>
        </p:nvCxnSpPr>
        <p:spPr bwMode="auto">
          <a:xfrm rot="10800000" flipV="1">
            <a:off x="0" y="3527425"/>
            <a:ext cx="2743200" cy="1806575"/>
          </a:xfrm>
          <a:prstGeom prst="curvedConnector3">
            <a:avLst>
              <a:gd name="adj1" fmla="val 50000"/>
            </a:avLst>
          </a:prstGeom>
          <a:noFill/>
          <a:ln w="57150" algn="ctr">
            <a:solidFill>
              <a:srgbClr val="FF0000"/>
            </a:solidFill>
            <a:round/>
            <a:headEnd/>
            <a:tailEnd type="arrow" w="med" len="med"/>
          </a:ln>
        </p:spPr>
      </p:cxn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p:cNvSpPr>
            <a:spLocks noChangeArrowheads="1"/>
          </p:cNvSpPr>
          <p:nvPr/>
        </p:nvSpPr>
        <p:spPr bwMode="auto">
          <a:xfrm>
            <a:off x="152400" y="2382851"/>
            <a:ext cx="8763000" cy="3046413"/>
          </a:xfrm>
          <a:prstGeom prst="rect">
            <a:avLst/>
          </a:prstGeom>
          <a:noFill/>
          <a:ln w="28575">
            <a:noFill/>
            <a:miter lim="800000"/>
            <a:headEnd/>
            <a:tailEnd/>
          </a:ln>
        </p:spPr>
        <p:txBody>
          <a:bodyPr>
            <a:spAutoFit/>
          </a:bodyPr>
          <a:lstStyle/>
          <a:p>
            <a:pPr algn="just">
              <a:lnSpc>
                <a:spcPct val="150000"/>
              </a:lnSpc>
            </a:pPr>
            <a:r>
              <a:rPr lang="en-US" altLang="en-US" sz="3200" b="0" dirty="0">
                <a:latin typeface="Times New Roman" pitchFamily="18" charset="0"/>
                <a:cs typeface="Times New Roman" pitchFamily="18" charset="0"/>
              </a:rPr>
              <a:t>While a lot of things clear in terms of there </a:t>
            </a:r>
            <a:r>
              <a:rPr lang="en-US" altLang="en-US" sz="3200" b="0" dirty="0">
                <a:solidFill>
                  <a:srgbClr val="00B050"/>
                </a:solidFill>
                <a:latin typeface="Times New Roman" pitchFamily="18" charset="0"/>
                <a:cs typeface="Times New Roman" pitchFamily="18" charset="0"/>
              </a:rPr>
              <a:t>permissibility</a:t>
            </a:r>
            <a:r>
              <a:rPr lang="en-US" altLang="en-US" sz="3200" b="0" dirty="0">
                <a:latin typeface="Times New Roman" pitchFamily="18" charset="0"/>
                <a:cs typeface="Times New Roman" pitchFamily="18" charset="0"/>
              </a:rPr>
              <a:t> or </a:t>
            </a:r>
            <a:r>
              <a:rPr lang="en-US" altLang="en-US" sz="3200" b="0" dirty="0">
                <a:solidFill>
                  <a:srgbClr val="FF0000"/>
                </a:solidFill>
                <a:latin typeface="Times New Roman" pitchFamily="18" charset="0"/>
                <a:cs typeface="Times New Roman" pitchFamily="18" charset="0"/>
              </a:rPr>
              <a:t>forbidden</a:t>
            </a:r>
            <a:r>
              <a:rPr lang="en-US" altLang="en-US" sz="3200" b="0" dirty="0">
                <a:latin typeface="Times New Roman" pitchFamily="18" charset="0"/>
                <a:cs typeface="Times New Roman" pitchFamily="18" charset="0"/>
              </a:rPr>
              <a:t>, there are things due to the lack of information are </a:t>
            </a:r>
            <a:r>
              <a:rPr lang="en-US" altLang="en-US" sz="3200" b="0" u="sng" dirty="0">
                <a:latin typeface="Times New Roman" pitchFamily="18" charset="0"/>
                <a:cs typeface="Times New Roman" pitchFamily="18" charset="0"/>
              </a:rPr>
              <a:t>not clear</a:t>
            </a:r>
            <a:r>
              <a:rPr lang="en-US" altLang="en-US" sz="3200" b="0" dirty="0">
                <a:latin typeface="Times New Roman" pitchFamily="18" charset="0"/>
                <a:cs typeface="Times New Roman" pitchFamily="18" charset="0"/>
              </a:rPr>
              <a:t> and thus cannot be classified as </a:t>
            </a:r>
            <a:r>
              <a:rPr lang="en-US" altLang="en-US" sz="3200" b="0" dirty="0">
                <a:solidFill>
                  <a:srgbClr val="00B050"/>
                </a:solidFill>
                <a:latin typeface="Times New Roman" pitchFamily="18" charset="0"/>
                <a:cs typeface="Times New Roman" pitchFamily="18" charset="0"/>
              </a:rPr>
              <a:t>permissible</a:t>
            </a:r>
            <a:r>
              <a:rPr lang="en-US" altLang="en-US" sz="3200" b="0" dirty="0">
                <a:latin typeface="Times New Roman" pitchFamily="18" charset="0"/>
                <a:cs typeface="Times New Roman" pitchFamily="18" charset="0"/>
              </a:rPr>
              <a:t> or </a:t>
            </a:r>
            <a:r>
              <a:rPr lang="en-US" altLang="en-US" sz="3200" b="0" dirty="0">
                <a:solidFill>
                  <a:srgbClr val="FF0000"/>
                </a:solidFill>
                <a:latin typeface="Times New Roman" pitchFamily="18" charset="0"/>
                <a:cs typeface="Times New Roman" pitchFamily="18" charset="0"/>
              </a:rPr>
              <a:t>forbidden</a:t>
            </a:r>
            <a:r>
              <a:rPr lang="en-US" altLang="en-US" sz="3200" b="0" dirty="0">
                <a:latin typeface="Times New Roman" pitchFamily="18" charset="0"/>
                <a:cs typeface="Times New Roman" pitchFamily="18" charset="0"/>
              </a:rPr>
              <a:t>. </a:t>
            </a:r>
          </a:p>
        </p:txBody>
      </p:sp>
      <p:sp>
        <p:nvSpPr>
          <p:cNvPr id="6" name="Title 1"/>
          <p:cNvSpPr>
            <a:spLocks noGrp="1"/>
          </p:cNvSpPr>
          <p:nvPr>
            <p:ph type="title"/>
          </p:nvPr>
        </p:nvSpPr>
        <p:spPr>
          <a:xfrm>
            <a:off x="457200" y="142852"/>
            <a:ext cx="8229600" cy="720000"/>
          </a:xfrm>
        </p:spPr>
        <p:txBody>
          <a:bodyPr>
            <a:normAutofit fontScale="90000"/>
          </a:bodyPr>
          <a:lstStyle/>
          <a:p>
            <a:pPr algn="l">
              <a:defRPr/>
            </a:pPr>
            <a:r>
              <a:rPr lang="en-US" dirty="0" err="1" smtClean="0">
                <a:cs typeface="Times New Roman" pitchFamily="18" charset="0"/>
              </a:rPr>
              <a:t>Mashbooh</a:t>
            </a:r>
            <a:endParaRPr lang="en-US" dirty="0" smtClean="0">
              <a:cs typeface="Times New Roman" pitchFamily="18" charset="0"/>
            </a:endParaRPr>
          </a:p>
        </p:txBody>
      </p:sp>
      <p:sp>
        <p:nvSpPr>
          <p:cNvPr id="7" name="Rectangle 6"/>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161956" y="1082698"/>
            <a:ext cx="8839200" cy="5632450"/>
          </a:xfrm>
          <a:prstGeom prst="rect">
            <a:avLst/>
          </a:prstGeom>
          <a:noFill/>
          <a:ln w="50800">
            <a:noFill/>
            <a:miter lim="800000"/>
            <a:headEnd/>
            <a:tailEnd/>
          </a:ln>
        </p:spPr>
        <p:txBody>
          <a:bodyPr>
            <a:spAutoFit/>
          </a:bodyPr>
          <a:lstStyle/>
          <a:p>
            <a:pPr marL="457200" indent="-457200" algn="just">
              <a:lnSpc>
                <a:spcPct val="150000"/>
              </a:lnSpc>
              <a:buFontTx/>
              <a:buChar char="•"/>
            </a:pPr>
            <a:r>
              <a:rPr lang="en-US" altLang="en-US" sz="2400" b="0">
                <a:latin typeface="Times New Roman" pitchFamily="18" charset="0"/>
                <a:cs typeface="Times New Roman" pitchFamily="18" charset="0"/>
              </a:rPr>
              <a:t>This fatwa was based on the companion’s </a:t>
            </a:r>
            <a:r>
              <a:rPr lang="en-US" altLang="en-US" sz="2400" u="sng">
                <a:latin typeface="Times New Roman" pitchFamily="18" charset="0"/>
                <a:cs typeface="Times New Roman" pitchFamily="18" charset="0"/>
              </a:rPr>
              <a:t>act</a:t>
            </a:r>
            <a:r>
              <a:rPr lang="en-US" altLang="en-US" sz="2400" b="0">
                <a:latin typeface="Times New Roman" pitchFamily="18" charset="0"/>
                <a:cs typeface="Times New Roman" pitchFamily="18" charset="0"/>
              </a:rPr>
              <a:t> </a:t>
            </a:r>
            <a:r>
              <a:rPr lang="en-US" altLang="en-US" sz="2400" b="0" i="1">
                <a:latin typeface="Times New Roman" pitchFamily="18" charset="0"/>
                <a:cs typeface="Times New Roman" pitchFamily="18" charset="0"/>
              </a:rPr>
              <a:t>Allah pleased with them </a:t>
            </a:r>
            <a:r>
              <a:rPr lang="en-US" altLang="en-US" sz="2400" b="0">
                <a:latin typeface="Times New Roman" pitchFamily="18" charset="0"/>
                <a:cs typeface="Times New Roman" pitchFamily="18" charset="0"/>
              </a:rPr>
              <a:t>when they were eating cheese of the Majoos (Majoos sacrifices are forbidden) and only a minute amount of  rennet from there sacrifices was taken for cheese making. </a:t>
            </a:r>
          </a:p>
          <a:p>
            <a:pPr marL="457200" indent="-457200" algn="just">
              <a:lnSpc>
                <a:spcPct val="150000"/>
              </a:lnSpc>
              <a:buFontTx/>
              <a:buChar char="•"/>
            </a:pPr>
            <a:r>
              <a:rPr lang="en-US" altLang="en-US" sz="2400" b="0">
                <a:latin typeface="Times New Roman" pitchFamily="18" charset="0"/>
                <a:cs typeface="Times New Roman" pitchFamily="18" charset="0"/>
              </a:rPr>
              <a:t>On that it was concluded that if minute amounts of rennet, the sharieah allowed to eat cheese made from that rennet.</a:t>
            </a:r>
          </a:p>
          <a:p>
            <a:pPr marL="457200" indent="-457200" algn="just">
              <a:lnSpc>
                <a:spcPct val="150000"/>
              </a:lnSpc>
              <a:buFontTx/>
              <a:buChar char="•"/>
            </a:pPr>
            <a:r>
              <a:rPr lang="en-US" altLang="en-US" sz="2400" b="0">
                <a:latin typeface="Times New Roman" pitchFamily="18" charset="0"/>
                <a:cs typeface="Times New Roman" pitchFamily="18" charset="0"/>
              </a:rPr>
              <a:t>What follows is that any minutes amounts of Najis are permissible to be used in food, medicines, health care products and so on as there effects will not be observed in the final product. </a:t>
            </a:r>
          </a:p>
          <a:p>
            <a:pPr marL="457200" indent="-457200" algn="just">
              <a:lnSpc>
                <a:spcPct val="150000"/>
              </a:lnSpc>
              <a:buFontTx/>
              <a:buChar char="•"/>
            </a:pPr>
            <a:r>
              <a:rPr lang="en-US" altLang="en-US" sz="2400" b="0">
                <a:latin typeface="Times New Roman" pitchFamily="18" charset="0"/>
                <a:cs typeface="Times New Roman" pitchFamily="18" charset="0"/>
              </a:rPr>
              <a:t>With this thinking I wonder if we need Halal analysis!</a:t>
            </a:r>
          </a:p>
        </p:txBody>
      </p:sp>
      <p:sp>
        <p:nvSpPr>
          <p:cNvPr id="6" name="Title 1"/>
          <p:cNvSpPr>
            <a:spLocks noGrp="1"/>
          </p:cNvSpPr>
          <p:nvPr>
            <p:ph type="title"/>
          </p:nvPr>
        </p:nvSpPr>
        <p:spPr>
          <a:xfrm>
            <a:off x="457200" y="142852"/>
            <a:ext cx="8229600" cy="720000"/>
          </a:xfrm>
        </p:spPr>
        <p:txBody>
          <a:bodyPr>
            <a:noAutofit/>
          </a:bodyPr>
          <a:lstStyle/>
          <a:p>
            <a:pPr algn="l" eaLnBrk="0" hangingPunct="0">
              <a:defRPr/>
            </a:pPr>
            <a:r>
              <a:rPr lang="en-US" sz="3200" dirty="0" err="1" smtClean="0">
                <a:ea typeface="Times New Roman" pitchFamily="18" charset="0"/>
                <a:cs typeface="Times New Roman" pitchFamily="18" charset="0"/>
              </a:rPr>
              <a:t>Majoos</a:t>
            </a:r>
            <a:endParaRPr lang="en-US" sz="3200" dirty="0">
              <a:ea typeface="Times New Roman" pitchFamily="18" charset="0"/>
              <a:cs typeface="Times New Roman" pitchFamily="18" charset="0"/>
            </a:endParaRPr>
          </a:p>
        </p:txBody>
      </p:sp>
      <p:sp>
        <p:nvSpPr>
          <p:cNvPr id="7" name="Rectangle 6"/>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ChangeArrowheads="1"/>
          </p:cNvSpPr>
          <p:nvPr/>
        </p:nvSpPr>
        <p:spPr bwMode="auto">
          <a:xfrm>
            <a:off x="533400" y="850900"/>
            <a:ext cx="8229600" cy="3697288"/>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This Fatwa has opened a wide door for the use of Haram ingredients regardless of their sources, however, the permissibility of eating Majoos cheese was seen as a forbidden acts by the Jumhoor*.</a:t>
            </a:r>
          </a:p>
        </p:txBody>
      </p:sp>
      <p:sp>
        <p:nvSpPr>
          <p:cNvPr id="74755" name="Rectangle 6"/>
          <p:cNvSpPr>
            <a:spLocks noChangeArrowheads="1"/>
          </p:cNvSpPr>
          <p:nvPr/>
        </p:nvSpPr>
        <p:spPr bwMode="auto">
          <a:xfrm>
            <a:off x="609600" y="5715000"/>
            <a:ext cx="8305800" cy="646113"/>
          </a:xfrm>
          <a:prstGeom prst="rect">
            <a:avLst/>
          </a:prstGeom>
          <a:noFill/>
          <a:ln w="9525">
            <a:noFill/>
            <a:miter lim="800000"/>
            <a:headEnd/>
            <a:tailEnd/>
          </a:ln>
        </p:spPr>
        <p:txBody>
          <a:bodyPr>
            <a:spAutoFit/>
          </a:bodyPr>
          <a:lstStyle/>
          <a:p>
            <a:r>
              <a:rPr lang="en-US" altLang="en-US" b="0">
                <a:latin typeface="Times New Roman" pitchFamily="18" charset="0"/>
                <a:cs typeface="Times New Roman" pitchFamily="18" charset="0"/>
              </a:rPr>
              <a:t>Majority of Muslim scholars see rennet of non-Halal slaughtered eaten meat animal as Najis material with the exception of </a:t>
            </a:r>
            <a:r>
              <a:rPr lang="en-GB" altLang="en-US" b="0">
                <a:latin typeface="Times New Roman" pitchFamily="18" charset="0"/>
                <a:cs typeface="Times New Roman" pitchFamily="18" charset="0"/>
              </a:rPr>
              <a:t>Abuhanifah </a:t>
            </a:r>
            <a:r>
              <a:rPr lang="en-US" altLang="en-US" b="0">
                <a:latin typeface="Times New Roman" pitchFamily="18" charset="0"/>
                <a:cs typeface="Times New Roman" pitchFamily="18" charset="0"/>
              </a:rPr>
              <a:t>and </a:t>
            </a:r>
            <a:r>
              <a:rPr lang="en-GB" altLang="en-US" b="0">
                <a:latin typeface="Times New Roman" pitchFamily="18" charset="0"/>
                <a:cs typeface="Times New Roman" pitchFamily="18" charset="0"/>
              </a:rPr>
              <a:t>Iben Taymiah</a:t>
            </a:r>
            <a:r>
              <a:rPr lang="en-US" altLang="en-US" b="0">
                <a:latin typeface="Times New Roman" pitchFamily="18" charset="0"/>
                <a:cs typeface="Times New Roman" pitchFamily="18" charset="0"/>
              </a:rPr>
              <a:t>. </a:t>
            </a:r>
            <a:endParaRPr lang="en-US" alt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ChangeArrowheads="1"/>
          </p:cNvSpPr>
          <p:nvPr/>
        </p:nvSpPr>
        <p:spPr bwMode="auto">
          <a:xfrm>
            <a:off x="228600" y="1447800"/>
            <a:ext cx="8763000" cy="5262563"/>
          </a:xfrm>
          <a:prstGeom prst="rect">
            <a:avLst/>
          </a:prstGeom>
          <a:noFill/>
          <a:ln w="50800">
            <a:solidFill>
              <a:srgbClr val="FFC00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The response to the act of the companions in eating cheese of the Majoos is that such an act was not supported with correct narrators, and if it is proven that they have done so it would be considered as a contrary to the legal text and what really count at the end is what is considered as the correct text of a Hadith from the prophet Mohammed </a:t>
            </a:r>
            <a:r>
              <a:rPr lang="en-US" altLang="en-US" sz="2000" b="0">
                <a:latin typeface="Times New Roman" pitchFamily="18" charset="0"/>
                <a:cs typeface="Times New Roman" pitchFamily="18" charset="0"/>
              </a:rPr>
              <a:t>(P.B.U.H.)</a:t>
            </a:r>
            <a:r>
              <a:rPr lang="en-US" altLang="en-US" sz="3200" b="0">
                <a:latin typeface="Times New Roman" pitchFamily="18" charset="0"/>
                <a:cs typeface="Times New Roman" pitchFamily="18" charset="0"/>
              </a:rPr>
              <a:t>.</a:t>
            </a:r>
          </a:p>
        </p:txBody>
      </p:sp>
      <p:sp>
        <p:nvSpPr>
          <p:cNvPr id="75779" name="Rectangle 3"/>
          <p:cNvSpPr>
            <a:spLocks noChangeArrowheads="1"/>
          </p:cNvSpPr>
          <p:nvPr/>
        </p:nvSpPr>
        <p:spPr bwMode="auto">
          <a:xfrm>
            <a:off x="228600" y="217488"/>
            <a:ext cx="8763000" cy="954087"/>
          </a:xfrm>
          <a:prstGeom prst="rect">
            <a:avLst/>
          </a:prstGeom>
          <a:noFill/>
          <a:ln w="50800">
            <a:solidFill>
              <a:srgbClr val="0070C0"/>
            </a:solidFill>
            <a:miter lim="800000"/>
            <a:headEnd/>
            <a:tailEnd/>
          </a:ln>
        </p:spPr>
        <p:txBody>
          <a:bodyPr>
            <a:spAutoFit/>
          </a:bodyPr>
          <a:lstStyle/>
          <a:p>
            <a:pPr algn="just"/>
            <a:r>
              <a:rPr lang="en-US" altLang="en-US" sz="2800" b="0">
                <a:latin typeface="Times New Roman" pitchFamily="18" charset="0"/>
                <a:cs typeface="Times New Roman" pitchFamily="18" charset="0"/>
              </a:rPr>
              <a:t>Note: The act of the companions (may Allah be pleased with them) if it violate a text then such an act is not a proof.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fade">
                                      <p:cBhvr>
                                        <p:cTn id="7" dur="500"/>
                                        <p:tgtEl>
                                          <p:spTgt spid="74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ChangeArrowheads="1"/>
          </p:cNvSpPr>
          <p:nvPr/>
        </p:nvSpPr>
        <p:spPr bwMode="auto">
          <a:xfrm>
            <a:off x="533400" y="3138509"/>
            <a:ext cx="8229600" cy="742950"/>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What does this Fatwa imply?</a:t>
            </a:r>
          </a:p>
        </p:txBody>
      </p:sp>
      <p:sp>
        <p:nvSpPr>
          <p:cNvPr id="76803" name="Rectangle 3"/>
          <p:cNvSpPr>
            <a:spLocks noChangeArrowheads="1"/>
          </p:cNvSpPr>
          <p:nvPr/>
        </p:nvSpPr>
        <p:spPr bwMode="auto">
          <a:xfrm>
            <a:off x="457200" y="4281509"/>
            <a:ext cx="8305800" cy="221932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Does it imply that any Haram thing that will not express its effect upon usage with no taste and smell will become Halal! </a:t>
            </a:r>
          </a:p>
        </p:txBody>
      </p:sp>
      <p:sp>
        <p:nvSpPr>
          <p:cNvPr id="76804" name="Rectangle 3"/>
          <p:cNvSpPr>
            <a:spLocks noChangeArrowheads="1"/>
          </p:cNvSpPr>
          <p:nvPr/>
        </p:nvSpPr>
        <p:spPr bwMode="auto">
          <a:xfrm>
            <a:off x="533400" y="1352572"/>
            <a:ext cx="8153400" cy="1308100"/>
          </a:xfrm>
          <a:prstGeom prst="rect">
            <a:avLst/>
          </a:prstGeom>
          <a:noFill/>
          <a:ln w="50800">
            <a:solidFill>
              <a:srgbClr val="0070C0"/>
            </a:solidFill>
            <a:miter lim="800000"/>
            <a:headEnd/>
            <a:tailEnd/>
          </a:ln>
        </p:spPr>
        <p:txBody>
          <a:bodyPr>
            <a:spAutoFit/>
          </a:bodyPr>
          <a:lstStyle/>
          <a:p>
            <a:pPr algn="just">
              <a:lnSpc>
                <a:spcPct val="150000"/>
              </a:lnSpc>
            </a:pPr>
            <a:r>
              <a:rPr lang="en-US" altLang="en-US" sz="2800" b="0">
                <a:latin typeface="Times New Roman" pitchFamily="18" charset="0"/>
                <a:cs typeface="Times New Roman" pitchFamily="18" charset="0"/>
              </a:rPr>
              <a:t>The thing (Haram substance) which does not show its </a:t>
            </a:r>
            <a:r>
              <a:rPr lang="en-US" altLang="en-US" sz="2800" b="0">
                <a:solidFill>
                  <a:srgbClr val="FF0000"/>
                </a:solidFill>
                <a:latin typeface="Times New Roman" pitchFamily="18" charset="0"/>
                <a:cs typeface="Times New Roman" pitchFamily="18" charset="0"/>
              </a:rPr>
              <a:t>effect</a:t>
            </a:r>
            <a:r>
              <a:rPr lang="en-US" altLang="en-US" sz="2800" b="0">
                <a:latin typeface="Times New Roman" pitchFamily="18" charset="0"/>
                <a:cs typeface="Times New Roman" pitchFamily="18" charset="0"/>
              </a:rPr>
              <a:t>* has no effect (i.e. become Halal). </a:t>
            </a:r>
          </a:p>
        </p:txBody>
      </p:sp>
      <p:sp>
        <p:nvSpPr>
          <p:cNvPr id="7" name="Rectangle 3"/>
          <p:cNvSpPr>
            <a:spLocks noChangeArrowheads="1"/>
          </p:cNvSpPr>
          <p:nvPr/>
        </p:nvSpPr>
        <p:spPr bwMode="auto">
          <a:xfrm>
            <a:off x="685800" y="461961"/>
            <a:ext cx="5029200" cy="742511"/>
          </a:xfrm>
          <a:prstGeom prst="rect">
            <a:avLst/>
          </a:prstGeom>
          <a:solidFill>
            <a:srgbClr val="92D050"/>
          </a:solidFill>
          <a:ln w="508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3200" b="0" dirty="0">
                <a:latin typeface="Times New Roman" pitchFamily="18" charset="0"/>
                <a:cs typeface="Times New Roman" pitchFamily="18" charset="0"/>
              </a:rPr>
              <a:t>Back to the Fatwa</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ChangeArrowheads="1"/>
          </p:cNvSpPr>
          <p:nvPr/>
        </p:nvSpPr>
        <p:spPr bwMode="auto">
          <a:xfrm>
            <a:off x="457200" y="533400"/>
            <a:ext cx="8305800" cy="2959100"/>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Does it imply that we are allowed to use </a:t>
            </a:r>
            <a:r>
              <a:rPr lang="en-US" altLang="en-US" sz="3200" b="0">
                <a:solidFill>
                  <a:srgbClr val="FF0000"/>
                </a:solidFill>
                <a:latin typeface="Times New Roman" pitchFamily="18" charset="0"/>
                <a:cs typeface="Times New Roman" pitchFamily="18" charset="0"/>
              </a:rPr>
              <a:t>Haram ingredients</a:t>
            </a:r>
            <a:r>
              <a:rPr lang="en-US" altLang="en-US" sz="3200" b="0">
                <a:latin typeface="Times New Roman" pitchFamily="18" charset="0"/>
                <a:cs typeface="Times New Roman" pitchFamily="18" charset="0"/>
              </a:rPr>
              <a:t>* in minute amounts because we are certain that their effect in food, medicine, health and skin care products, has no effects! </a:t>
            </a:r>
          </a:p>
        </p:txBody>
      </p:sp>
      <p:sp>
        <p:nvSpPr>
          <p:cNvPr id="67588" name="Rectangle 3"/>
          <p:cNvSpPr>
            <a:spLocks noChangeArrowheads="1"/>
          </p:cNvSpPr>
          <p:nvPr/>
        </p:nvSpPr>
        <p:spPr bwMode="auto">
          <a:xfrm>
            <a:off x="457200" y="5649913"/>
            <a:ext cx="8229600" cy="369887"/>
          </a:xfrm>
          <a:prstGeom prst="rect">
            <a:avLst/>
          </a:prstGeom>
          <a:solidFill>
            <a:srgbClr val="FFC000"/>
          </a:solidFill>
          <a:ln w="508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b="0">
                <a:latin typeface="Times New Roman" pitchFamily="18" charset="0"/>
                <a:cs typeface="Times New Roman" pitchFamily="18" charset="0"/>
              </a:rPr>
              <a:t>* Alcohol and Haram Food Additives.</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ChangeArrowheads="1"/>
          </p:cNvSpPr>
          <p:nvPr/>
        </p:nvSpPr>
        <p:spPr bwMode="auto">
          <a:xfrm>
            <a:off x="457200" y="119063"/>
            <a:ext cx="8305800" cy="1481137"/>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How can we measure the effect of these things? By taste and smell !!!!! </a:t>
            </a:r>
            <a:r>
              <a:rPr lang="en-US" altLang="en-US" sz="3200" u="sng">
                <a:latin typeface="Times New Roman" pitchFamily="18" charset="0"/>
                <a:cs typeface="Times New Roman" pitchFamily="18" charset="0"/>
              </a:rPr>
              <a:t>Is it possible</a:t>
            </a:r>
            <a:r>
              <a:rPr lang="en-US" altLang="en-US" sz="3200" b="0">
                <a:latin typeface="Times New Roman" pitchFamily="18" charset="0"/>
                <a:cs typeface="Times New Roman" pitchFamily="18" charset="0"/>
              </a:rPr>
              <a:t>?</a:t>
            </a:r>
          </a:p>
        </p:txBody>
      </p:sp>
      <p:sp>
        <p:nvSpPr>
          <p:cNvPr id="6" name="Rectangle 3"/>
          <p:cNvSpPr>
            <a:spLocks noChangeArrowheads="1"/>
          </p:cNvSpPr>
          <p:nvPr/>
        </p:nvSpPr>
        <p:spPr bwMode="auto">
          <a:xfrm>
            <a:off x="457200" y="1981200"/>
            <a:ext cx="8305800" cy="584200"/>
          </a:xfrm>
          <a:prstGeom prst="rect">
            <a:avLst/>
          </a:prstGeom>
          <a:noFill/>
          <a:ln w="50800">
            <a:solidFill>
              <a:srgbClr val="0070C0"/>
            </a:solidFill>
            <a:miter lim="800000"/>
            <a:headEnd/>
            <a:tailEnd/>
          </a:ln>
        </p:spPr>
        <p:txBody>
          <a:bodyPr>
            <a:spAutoFit/>
          </a:bodyPr>
          <a:lstStyle/>
          <a:p>
            <a:pPr algn="just"/>
            <a:r>
              <a:rPr lang="en-US" altLang="en-US" sz="3200" b="0">
                <a:latin typeface="Times New Roman" pitchFamily="18" charset="0"/>
                <a:cs typeface="Times New Roman" pitchFamily="18" charset="0"/>
              </a:rPr>
              <a:t>Are modern analytical techniques acceptable? </a:t>
            </a:r>
          </a:p>
        </p:txBody>
      </p:sp>
      <p:sp>
        <p:nvSpPr>
          <p:cNvPr id="7" name="Rectangle 3"/>
          <p:cNvSpPr>
            <a:spLocks noChangeArrowheads="1"/>
          </p:cNvSpPr>
          <p:nvPr/>
        </p:nvSpPr>
        <p:spPr bwMode="auto">
          <a:xfrm>
            <a:off x="457200" y="2819400"/>
            <a:ext cx="8305800" cy="2959100"/>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If modern analytical techniques showed the presence of pork residues, but we could not detect this contaminant by taste or smell, will this contaminant in its minute amount become Halal?</a:t>
            </a:r>
          </a:p>
        </p:txBody>
      </p:sp>
      <p:sp>
        <p:nvSpPr>
          <p:cNvPr id="10" name="Rectangle 9"/>
          <p:cNvSpPr/>
          <p:nvPr/>
        </p:nvSpPr>
        <p:spPr>
          <a:xfrm>
            <a:off x="381000" y="5968425"/>
            <a:ext cx="8458200" cy="584775"/>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a:spAutoFit/>
          </a:bodyPr>
          <a:lstStyle/>
          <a:p>
            <a:pPr algn="just">
              <a:defRPr/>
            </a:pPr>
            <a:r>
              <a:rPr lang="en-US" sz="3200" b="0" dirty="0">
                <a:solidFill>
                  <a:schemeClr val="bg1"/>
                </a:solidFill>
                <a:latin typeface="Times New Roman" pitchFamily="18" charset="0"/>
                <a:cs typeface="Times New Roman" pitchFamily="18" charset="0"/>
              </a:rPr>
              <a:t>The answer is No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P spid="7"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7"/>
          <p:cNvSpPr txBox="1">
            <a:spLocks noChangeArrowheads="1"/>
          </p:cNvSpPr>
          <p:nvPr/>
        </p:nvSpPr>
        <p:spPr bwMode="auto">
          <a:xfrm>
            <a:off x="457200" y="2133600"/>
            <a:ext cx="8458200" cy="1828386"/>
          </a:xfrm>
          <a:prstGeom prst="rect">
            <a:avLst/>
          </a:prstGeom>
          <a:solidFill>
            <a:schemeClr val="tx1">
              <a:lumMod val="65000"/>
              <a:lumOff val="35000"/>
            </a:schemeClr>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eaLnBrk="0" hangingPunct="0">
              <a:lnSpc>
                <a:spcPct val="150000"/>
              </a:lnSpc>
              <a:defRPr/>
            </a:pPr>
            <a:r>
              <a:rPr lang="en-US" sz="4000" b="0" dirty="0">
                <a:solidFill>
                  <a:schemeClr val="bg1"/>
                </a:solidFill>
                <a:latin typeface="Times New Roman" pitchFamily="18" charset="0"/>
                <a:cs typeface="Times New Roman" pitchFamily="18" charset="0"/>
              </a:rPr>
              <a:t>More </a:t>
            </a:r>
            <a:r>
              <a:rPr lang="en-US" sz="4000" b="0" dirty="0">
                <a:latin typeface="Times New Roman" pitchFamily="18" charset="0"/>
                <a:cs typeface="Times New Roman" pitchFamily="18" charset="0"/>
              </a:rPr>
              <a:t>Fatwas with a mistake in Ejtihad</a:t>
            </a:r>
          </a:p>
          <a:p>
            <a:pPr algn="ctr" eaLnBrk="0" hangingPunct="0">
              <a:lnSpc>
                <a:spcPct val="150000"/>
              </a:lnSpc>
              <a:defRPr/>
            </a:pPr>
            <a:r>
              <a:rPr lang="ar-KW" sz="4000" dirty="0">
                <a:latin typeface="Times New Roman" pitchFamily="18" charset="0"/>
                <a:cs typeface="Times New Roman" pitchFamily="18" charset="0"/>
              </a:rPr>
              <a:t>فتاوى أخرى جانبت الصواب</a:t>
            </a:r>
            <a:r>
              <a:rPr lang="en-US" sz="4000" dirty="0">
                <a:latin typeface="Times New Roman" pitchFamily="18" charset="0"/>
                <a:cs typeface="Times New Roman" pitchFamily="18" charset="0"/>
              </a:rPr>
              <a:t> </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ChangeArrowheads="1"/>
          </p:cNvSpPr>
          <p:nvPr/>
        </p:nvSpPr>
        <p:spPr bwMode="auto">
          <a:xfrm>
            <a:off x="381000" y="857232"/>
            <a:ext cx="8305800" cy="4819650"/>
          </a:xfrm>
          <a:prstGeom prst="rect">
            <a:avLst/>
          </a:prstGeom>
          <a:noFill/>
          <a:ln w="50800">
            <a:solidFill>
              <a:srgbClr val="0070C0"/>
            </a:solidFill>
            <a:miter lim="800000"/>
            <a:headEnd/>
            <a:tailEnd/>
          </a:ln>
        </p:spPr>
        <p:txBody>
          <a:bodyPr>
            <a:spAutoFit/>
          </a:bodyPr>
          <a:lstStyle/>
          <a:p>
            <a:pPr marL="514350" indent="-514350" algn="just">
              <a:lnSpc>
                <a:spcPct val="120000"/>
              </a:lnSpc>
              <a:buFontTx/>
              <a:buAutoNum type="arabicParenR"/>
            </a:pPr>
            <a:r>
              <a:rPr lang="en-US" altLang="en-US" sz="3200" b="0" dirty="0" smtClean="0">
                <a:latin typeface="Times New Roman" pitchFamily="18" charset="0"/>
                <a:cs typeface="Times New Roman" pitchFamily="18" charset="0"/>
              </a:rPr>
              <a:t>Ingredients added to food, feed, and medicine, because they are used in minute amounts even though originally they are </a:t>
            </a:r>
            <a:r>
              <a:rPr lang="en-US" altLang="en-US" sz="3200" b="0" dirty="0" err="1" smtClean="0">
                <a:solidFill>
                  <a:srgbClr val="FF0000"/>
                </a:solidFill>
                <a:latin typeface="Times New Roman" pitchFamily="18" charset="0"/>
                <a:cs typeface="Times New Roman" pitchFamily="18" charset="0"/>
              </a:rPr>
              <a:t>Najis</a:t>
            </a:r>
            <a:r>
              <a:rPr lang="en-US" altLang="en-US" sz="3200" b="0" dirty="0" smtClean="0">
                <a:solidFill>
                  <a:srgbClr val="FF0000"/>
                </a:solidFill>
                <a:latin typeface="Times New Roman" pitchFamily="18" charset="0"/>
                <a:cs typeface="Times New Roman" pitchFamily="18" charset="0"/>
              </a:rPr>
              <a:t> i.e. forbidden </a:t>
            </a:r>
            <a:r>
              <a:rPr lang="en-US" altLang="en-US" sz="3200" b="0" dirty="0" smtClean="0">
                <a:latin typeface="Times New Roman" pitchFamily="18" charset="0"/>
                <a:cs typeface="Times New Roman" pitchFamily="18" charset="0"/>
              </a:rPr>
              <a:t>become</a:t>
            </a:r>
            <a:r>
              <a:rPr lang="en-US" altLang="en-US" sz="3200" b="0" dirty="0" smtClean="0">
                <a:solidFill>
                  <a:schemeClr val="bg1"/>
                </a:solidFill>
                <a:latin typeface="Times New Roman" pitchFamily="18" charset="0"/>
                <a:cs typeface="Times New Roman" pitchFamily="18" charset="0"/>
              </a:rPr>
              <a:t> </a:t>
            </a:r>
            <a:r>
              <a:rPr lang="en-US" altLang="en-US" sz="3200" b="0" dirty="0" smtClean="0">
                <a:solidFill>
                  <a:srgbClr val="00B050"/>
                </a:solidFill>
                <a:latin typeface="Times New Roman" pitchFamily="18" charset="0"/>
                <a:cs typeface="Times New Roman" pitchFamily="18" charset="0"/>
              </a:rPr>
              <a:t>permissible</a:t>
            </a:r>
            <a:r>
              <a:rPr lang="en-US" altLang="en-US" sz="3200" b="0" dirty="0" smtClean="0">
                <a:solidFill>
                  <a:schemeClr val="bg1"/>
                </a:solidFill>
                <a:latin typeface="Times New Roman" pitchFamily="18" charset="0"/>
                <a:cs typeface="Times New Roman" pitchFamily="18" charset="0"/>
              </a:rPr>
              <a:t> </a:t>
            </a:r>
            <a:r>
              <a:rPr lang="en-US" altLang="en-US" sz="3200" b="0" dirty="0" smtClean="0">
                <a:latin typeface="Times New Roman" pitchFamily="18" charset="0"/>
                <a:cs typeface="Times New Roman" pitchFamily="18" charset="0"/>
              </a:rPr>
              <a:t>and may be used. </a:t>
            </a:r>
            <a:endParaRPr lang="ar-KW" altLang="en-US" sz="3200" b="0" dirty="0" smtClean="0">
              <a:latin typeface="Times New Roman" pitchFamily="18" charset="0"/>
              <a:cs typeface="Times New Roman" pitchFamily="18" charset="0"/>
            </a:endParaRPr>
          </a:p>
          <a:p>
            <a:pPr marL="514350" indent="-514350" algn="just">
              <a:lnSpc>
                <a:spcPct val="120000"/>
              </a:lnSpc>
              <a:buFontTx/>
              <a:buAutoNum type="arabicParenR"/>
            </a:pPr>
            <a:r>
              <a:rPr lang="en-US" altLang="en-US" sz="3200" b="0" dirty="0" smtClean="0">
                <a:latin typeface="Times New Roman" pitchFamily="18" charset="0"/>
                <a:cs typeface="Times New Roman" pitchFamily="18" charset="0"/>
              </a:rPr>
              <a:t>This was base on the </a:t>
            </a:r>
            <a:r>
              <a:rPr lang="en-US" altLang="en-US" sz="3200" b="0" u="sng" dirty="0" smtClean="0">
                <a:solidFill>
                  <a:srgbClr val="FF9900"/>
                </a:solidFill>
                <a:latin typeface="Times New Roman" pitchFamily="18" charset="0"/>
                <a:cs typeface="Times New Roman" pitchFamily="18" charset="0"/>
              </a:rPr>
              <a:t>consumption theory</a:t>
            </a:r>
            <a:r>
              <a:rPr lang="en-US" altLang="en-US" sz="3200" b="0" dirty="0" smtClean="0">
                <a:latin typeface="Times New Roman" pitchFamily="18" charset="0"/>
                <a:cs typeface="Times New Roman" pitchFamily="18" charset="0"/>
              </a:rPr>
              <a:t>, and as such the use of rennet in the manufacture of cheese obtained from a </a:t>
            </a:r>
            <a:r>
              <a:rPr lang="en-US" altLang="en-US" sz="3200" b="0" dirty="0" smtClean="0">
                <a:solidFill>
                  <a:srgbClr val="FF0000"/>
                </a:solidFill>
                <a:latin typeface="Times New Roman" pitchFamily="18" charset="0"/>
                <a:cs typeface="Times New Roman" pitchFamily="18" charset="0"/>
              </a:rPr>
              <a:t>dead</a:t>
            </a:r>
            <a:r>
              <a:rPr lang="en-US" altLang="en-US" sz="3200" b="0" dirty="0" smtClean="0">
                <a:latin typeface="Times New Roman" pitchFamily="18" charset="0"/>
                <a:cs typeface="Times New Roman" pitchFamily="18" charset="0"/>
              </a:rPr>
              <a:t> </a:t>
            </a:r>
            <a:r>
              <a:rPr lang="en-US" altLang="en-US" sz="3200" b="0" u="sng" dirty="0" smtClean="0">
                <a:latin typeface="Times New Roman" pitchFamily="18" charset="0"/>
                <a:cs typeface="Times New Roman" pitchFamily="18" charset="0"/>
              </a:rPr>
              <a:t>eaten meat animal </a:t>
            </a:r>
            <a:r>
              <a:rPr lang="en-US" altLang="en-US" sz="3200" b="0" dirty="0" smtClean="0">
                <a:latin typeface="Times New Roman" pitchFamily="18" charset="0"/>
                <a:cs typeface="Times New Roman" pitchFamily="18" charset="0"/>
              </a:rPr>
              <a:t>is approved*.</a:t>
            </a:r>
            <a:endParaRPr lang="en-US" altLang="en-US" sz="3200" b="0" dirty="0">
              <a:latin typeface="Times New Roman" pitchFamily="18" charset="0"/>
              <a:cs typeface="Times New Roman" pitchFamily="18" charset="0"/>
            </a:endParaRPr>
          </a:p>
        </p:txBody>
      </p:sp>
      <p:sp>
        <p:nvSpPr>
          <p:cNvPr id="80899" name="Rectangle 5"/>
          <p:cNvSpPr>
            <a:spLocks noChangeArrowheads="1"/>
          </p:cNvSpPr>
          <p:nvPr/>
        </p:nvSpPr>
        <p:spPr bwMode="auto">
          <a:xfrm>
            <a:off x="76200" y="5703888"/>
            <a:ext cx="8991600" cy="1077912"/>
          </a:xfrm>
          <a:prstGeom prst="rect">
            <a:avLst/>
          </a:prstGeom>
          <a:solidFill>
            <a:srgbClr val="FFC000"/>
          </a:solidFill>
          <a:ln w="9525">
            <a:noFill/>
            <a:miter lim="800000"/>
            <a:headEnd/>
            <a:tailEnd/>
          </a:ln>
        </p:spPr>
        <p:txBody>
          <a:bodyPr>
            <a:spAutoFit/>
          </a:bodyPr>
          <a:lstStyle/>
          <a:p>
            <a:pPr algn="just"/>
            <a:r>
              <a:rPr lang="en-US" altLang="en-US" sz="1600" b="0">
                <a:latin typeface="Times New Roman" pitchFamily="18" charset="0"/>
                <a:cs typeface="Times New Roman" pitchFamily="18" charset="0"/>
              </a:rPr>
              <a:t>*Recommendation 8 - c , p. 1080, in the eighth symposium jurisprudence - Part II), but was passed pork rennet (b, p. 164, p. 167 and C in the ninth symposium jurisprudence - Part I</a:t>
            </a:r>
          </a:p>
          <a:p>
            <a:pPr algn="just" rtl="1"/>
            <a:r>
              <a:rPr lang="en-US" altLang="en-US" sz="1600" b="0">
                <a:latin typeface="Times New Roman" pitchFamily="18" charset="0"/>
                <a:cs typeface="Times New Roman" pitchFamily="18" charset="0"/>
              </a:rPr>
              <a:t> </a:t>
            </a:r>
            <a:r>
              <a:rPr lang="ar-KW" altLang="en-US" sz="1600" b="0">
                <a:solidFill>
                  <a:srgbClr val="000000"/>
                </a:solidFill>
                <a:cs typeface="Simplified Arabic" pitchFamily="18" charset="-78"/>
              </a:rPr>
              <a:t>التوصية 8-ج، ص 1080، في الندوة الفقهية الثامنة- الجزء الثاني بل تم أجاز منفحة الخنزير (ب، ص 164، وج ص 167 في الندوة الفقهية التاسعة- الجزء الأول</a:t>
            </a:r>
            <a:r>
              <a:rPr lang="en-US" altLang="en-US" sz="1600" b="0">
                <a:solidFill>
                  <a:srgbClr val="000000"/>
                </a:solidFill>
                <a:cs typeface="Simplified Arabic" pitchFamily="18" charset="-78"/>
              </a:rPr>
              <a:t>.</a:t>
            </a:r>
            <a:r>
              <a:rPr lang="ar-KW" altLang="en-US" sz="1600" b="0">
                <a:solidFill>
                  <a:srgbClr val="000000"/>
                </a:solidFill>
                <a:cs typeface="Simplified Arabic" pitchFamily="18" charset="-78"/>
              </a:rPr>
              <a:t> والفتوى بشأن الأعلاف الصادرة من مجمع الفقه الإسلامي الدولي رقم 131/إ أ ف أ م/ 2011</a:t>
            </a:r>
            <a:endParaRPr lang="en-US" altLang="en-US" sz="1600" b="0"/>
          </a:p>
        </p:txBody>
      </p:sp>
      <p:sp>
        <p:nvSpPr>
          <p:cNvPr id="8" name="Text Box 17"/>
          <p:cNvSpPr txBox="1">
            <a:spLocks noChangeArrowheads="1"/>
          </p:cNvSpPr>
          <p:nvPr/>
        </p:nvSpPr>
        <p:spPr bwMode="auto">
          <a:xfrm>
            <a:off x="76200" y="76200"/>
            <a:ext cx="9067800" cy="584775"/>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eaLnBrk="0" hangingPunct="0">
              <a:defRPr/>
            </a:pPr>
            <a:r>
              <a:rPr lang="en-US" sz="3200" b="0" dirty="0">
                <a:solidFill>
                  <a:schemeClr val="tx1"/>
                </a:solidFill>
                <a:latin typeface="Times New Roman" pitchFamily="18" charset="0"/>
                <a:cs typeface="Times New Roman" pitchFamily="18" charset="0"/>
              </a:rPr>
              <a:t>Istihala</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81000" y="533400"/>
            <a:ext cx="8305800" cy="221932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2) Extracted gelatin from animal skins, even if it is from pigs, it will become Tahir by virtue of its nature as compared to its origin, i.e. Istihala*.</a:t>
            </a:r>
          </a:p>
        </p:txBody>
      </p:sp>
      <p:sp>
        <p:nvSpPr>
          <p:cNvPr id="7" name="Rectangle 8"/>
          <p:cNvSpPr>
            <a:spLocks noChangeArrowheads="1"/>
          </p:cNvSpPr>
          <p:nvPr/>
        </p:nvSpPr>
        <p:spPr bwMode="auto">
          <a:xfrm>
            <a:off x="228600" y="5907088"/>
            <a:ext cx="8534400" cy="646112"/>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b="0" dirty="0">
                <a:latin typeface="Times New Roman" pitchFamily="18" charset="0"/>
                <a:cs typeface="Times New Roman" pitchFamily="18" charset="0"/>
              </a:rPr>
              <a:t>*Recommendation 8 - A, p. 1080, in the eighth symposium jurisprudence - Part II</a:t>
            </a:r>
          </a:p>
          <a:p>
            <a:pPr algn="just" rtl="1">
              <a:defRPr/>
            </a:pPr>
            <a:r>
              <a:rPr lang="en-US" b="0" dirty="0">
                <a:latin typeface="Times New Roman" pitchFamily="18" charset="0"/>
                <a:cs typeface="Times New Roman" pitchFamily="18" charset="0"/>
              </a:rPr>
              <a:t> </a:t>
            </a:r>
            <a:r>
              <a:rPr lang="ar-KW" b="0" dirty="0">
                <a:ea typeface="Times New Roman" pitchFamily="18" charset="0"/>
                <a:cs typeface="Simplified Arabic" pitchFamily="2" charset="-78"/>
              </a:rPr>
              <a:t>التوصية 8-أ، ص 1080، في الندوة الفقهية الثامنة</a:t>
            </a:r>
            <a:r>
              <a:rPr lang="en-US" b="0" dirty="0">
                <a:ea typeface="Times New Roman" pitchFamily="18" charset="0"/>
                <a:cs typeface="Simplified Arabic" pitchFamily="2" charset="-78"/>
              </a:rPr>
              <a:t> </a:t>
            </a:r>
            <a:r>
              <a:rPr lang="ar-KW" b="0" dirty="0">
                <a:ea typeface="Times New Roman" pitchFamily="18" charset="0"/>
                <a:cs typeface="Simplified Arabic" pitchFamily="2" charset="-78"/>
              </a:rPr>
              <a:t>الجزء الثاني</a:t>
            </a:r>
            <a:r>
              <a:rPr lang="en-US" b="0" dirty="0">
                <a:latin typeface="Times New Roman" pitchFamily="18" charset="0"/>
                <a:cs typeface="Times New Roman" pitchFamily="18" charset="0"/>
              </a:rPr>
              <a:t>.</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ChangeArrowheads="1"/>
          </p:cNvSpPr>
          <p:nvPr/>
        </p:nvSpPr>
        <p:spPr bwMode="auto">
          <a:xfrm>
            <a:off x="381000" y="381000"/>
            <a:ext cx="8305800" cy="2959100"/>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3) Fat derived from animals such as pigs and non-Halal slaughtered cattle will also become Tahir by virtue of its nature as compared to its origin, i.e. Istihala*.</a:t>
            </a:r>
          </a:p>
        </p:txBody>
      </p:sp>
      <p:sp>
        <p:nvSpPr>
          <p:cNvPr id="70660" name="Rectangle 6"/>
          <p:cNvSpPr>
            <a:spLocks noChangeArrowheads="1"/>
          </p:cNvSpPr>
          <p:nvPr/>
        </p:nvSpPr>
        <p:spPr bwMode="auto">
          <a:xfrm>
            <a:off x="76200" y="5791200"/>
            <a:ext cx="8991600" cy="830263"/>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1600" b="0" dirty="0">
                <a:latin typeface="Times New Roman" pitchFamily="18" charset="0"/>
                <a:cs typeface="Times New Roman" pitchFamily="18" charset="0"/>
              </a:rPr>
              <a:t>*Recommendation 8 - B, p. 1080, in the symposium jurisprudence eighth - Part II) and (g, p. 162, in the symposium jurisprudence ninth - Part</a:t>
            </a:r>
          </a:p>
          <a:p>
            <a:pPr algn="just" rtl="1">
              <a:defRPr/>
            </a:pPr>
            <a:r>
              <a:rPr lang="en-US" sz="1600" b="0" dirty="0">
                <a:latin typeface="Times New Roman" pitchFamily="18" charset="0"/>
                <a:cs typeface="Times New Roman" pitchFamily="18" charset="0"/>
              </a:rPr>
              <a:t> </a:t>
            </a:r>
            <a:r>
              <a:rPr lang="ar-KW" sz="1600" b="0" dirty="0">
                <a:solidFill>
                  <a:srgbClr val="000000"/>
                </a:solidFill>
                <a:ea typeface="Times New Roman" pitchFamily="18" charset="0"/>
                <a:cs typeface="Simplified Arabic" pitchFamily="2" charset="-78"/>
              </a:rPr>
              <a:t>التوصية 8-ب، ص 1080، في </a:t>
            </a:r>
            <a:r>
              <a:rPr lang="en-US" sz="1600" b="0" dirty="0">
                <a:solidFill>
                  <a:srgbClr val="000000"/>
                </a:solidFill>
                <a:ea typeface="Times New Roman" pitchFamily="18" charset="0"/>
                <a:cs typeface="Simplified Arabic" pitchFamily="2" charset="-78"/>
              </a:rPr>
              <a:t>)</a:t>
            </a:r>
            <a:r>
              <a:rPr lang="ar-KW" sz="1600" b="0" dirty="0">
                <a:solidFill>
                  <a:srgbClr val="000000"/>
                </a:solidFill>
                <a:ea typeface="Times New Roman" pitchFamily="18" charset="0"/>
                <a:cs typeface="Simplified Arabic" pitchFamily="2" charset="-78"/>
              </a:rPr>
              <a:t>الندوة الفقهية الثامنة- الجزء الثاني) و (ز، ص 162، في الندوة الفقهية التاسعة- الجزء الأول).</a:t>
            </a:r>
            <a:endParaRPr lang="en-US" sz="16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823938" y="1785952"/>
            <a:ext cx="7391400" cy="3786188"/>
          </a:xfrm>
          <a:prstGeom prst="rect">
            <a:avLst/>
          </a:prstGeom>
          <a:noFill/>
          <a:ln w="28575">
            <a:no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These </a:t>
            </a:r>
            <a:r>
              <a:rPr lang="en-US" altLang="en-US" sz="3200" b="0" u="sng">
                <a:latin typeface="Times New Roman" pitchFamily="18" charset="0"/>
                <a:cs typeface="Times New Roman" pitchFamily="18" charset="0"/>
              </a:rPr>
              <a:t>not clear </a:t>
            </a:r>
            <a:r>
              <a:rPr lang="en-US" altLang="en-US" sz="3200" b="0">
                <a:latin typeface="Times New Roman" pitchFamily="18" charset="0"/>
                <a:cs typeface="Times New Roman" pitchFamily="18" charset="0"/>
              </a:rPr>
              <a:t>things are the subject of </a:t>
            </a:r>
            <a:r>
              <a:rPr lang="en-US" altLang="en-US" sz="3200" b="0" u="sng">
                <a:latin typeface="Times New Roman" pitchFamily="18" charset="0"/>
                <a:cs typeface="Times New Roman" pitchFamily="18" charset="0"/>
              </a:rPr>
              <a:t>doubt or suspicion</a:t>
            </a:r>
            <a:r>
              <a:rPr lang="en-US" altLang="en-US" sz="3200" b="0">
                <a:latin typeface="Times New Roman" pitchFamily="18" charset="0"/>
                <a:cs typeface="Times New Roman" pitchFamily="18" charset="0"/>
              </a:rPr>
              <a:t>, i.e. hesitate between Halal and Haram, and often referred to as being suspected or questionable, the Arabic worlds for it is (</a:t>
            </a:r>
            <a:r>
              <a:rPr lang="en-US" altLang="en-US" sz="3200" b="0" u="sng">
                <a:latin typeface="Times New Roman" pitchFamily="18" charset="0"/>
                <a:cs typeface="Times New Roman" pitchFamily="18" charset="0"/>
              </a:rPr>
              <a:t>Mashbooh</a:t>
            </a:r>
            <a:r>
              <a:rPr lang="en-US" altLang="en-US" sz="3200" b="0">
                <a:latin typeface="Times New Roman" pitchFamily="18" charset="0"/>
                <a:cs typeface="Times New Roman" pitchFamily="18" charset="0"/>
              </a:rPr>
              <a:t>).</a:t>
            </a:r>
          </a:p>
        </p:txBody>
      </p:sp>
      <p:sp>
        <p:nvSpPr>
          <p:cNvPr id="4" name="Title 1"/>
          <p:cNvSpPr>
            <a:spLocks noGrp="1"/>
          </p:cNvSpPr>
          <p:nvPr>
            <p:ph type="title"/>
          </p:nvPr>
        </p:nvSpPr>
        <p:spPr>
          <a:xfrm>
            <a:off x="457200" y="142852"/>
            <a:ext cx="8229600" cy="720000"/>
          </a:xfrm>
        </p:spPr>
        <p:txBody>
          <a:bodyPr>
            <a:normAutofit fontScale="90000"/>
          </a:bodyPr>
          <a:lstStyle/>
          <a:p>
            <a:pPr algn="l">
              <a:defRPr/>
            </a:pPr>
            <a:r>
              <a:rPr lang="en-US" dirty="0" err="1" smtClean="0">
                <a:cs typeface="Times New Roman" pitchFamily="18" charset="0"/>
              </a:rPr>
              <a:t>Mashbooh</a:t>
            </a:r>
            <a:endParaRPr lang="en-US" dirty="0" smtClean="0">
              <a:cs typeface="Times New Roman" pitchFamily="18" charset="0"/>
            </a:endParaRPr>
          </a:p>
        </p:txBody>
      </p:sp>
      <p:sp>
        <p:nvSpPr>
          <p:cNvPr id="5" name="Rectangle 4"/>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ChangeArrowheads="1"/>
          </p:cNvSpPr>
          <p:nvPr/>
        </p:nvSpPr>
        <p:spPr bwMode="auto">
          <a:xfrm>
            <a:off x="381000" y="228600"/>
            <a:ext cx="8305800" cy="221932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4) Plasma separated  from depleted blood is permissible to use because </a:t>
            </a:r>
            <a:r>
              <a:rPr lang="en-US" altLang="en-US" sz="3200" b="0" u="sng">
                <a:latin typeface="Times New Roman" pitchFamily="18" charset="0"/>
                <a:cs typeface="Times New Roman" pitchFamily="18" charset="0"/>
              </a:rPr>
              <a:t>according to the claim that plasma is not blood</a:t>
            </a:r>
            <a:r>
              <a:rPr lang="en-US" altLang="en-US" sz="3200" b="0">
                <a:latin typeface="Times New Roman" pitchFamily="18" charset="0"/>
                <a:cs typeface="Times New Roman" pitchFamily="18" charset="0"/>
              </a:rPr>
              <a:t>*.</a:t>
            </a:r>
          </a:p>
        </p:txBody>
      </p:sp>
      <p:sp>
        <p:nvSpPr>
          <p:cNvPr id="72708" name="Rectangle 5"/>
          <p:cNvSpPr>
            <a:spLocks noChangeArrowheads="1"/>
          </p:cNvSpPr>
          <p:nvPr/>
        </p:nvSpPr>
        <p:spPr bwMode="auto">
          <a:xfrm>
            <a:off x="76200" y="5562600"/>
            <a:ext cx="8991600" cy="585788"/>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1600" b="0" dirty="0">
                <a:latin typeface="Times New Roman" pitchFamily="18" charset="0"/>
                <a:cs typeface="Times New Roman" pitchFamily="18" charset="0"/>
              </a:rPr>
              <a:t>*P.162, The ninth symposium jurisprudence - Part I</a:t>
            </a:r>
          </a:p>
          <a:p>
            <a:pPr algn="just" rtl="1">
              <a:defRPr/>
            </a:pPr>
            <a:r>
              <a:rPr lang="en-US" sz="1600" b="0" dirty="0">
                <a:latin typeface="Times New Roman" pitchFamily="18" charset="0"/>
                <a:cs typeface="Times New Roman" pitchFamily="18" charset="0"/>
              </a:rPr>
              <a:t> </a:t>
            </a:r>
            <a:r>
              <a:rPr lang="ar-KW" sz="1600" b="0" dirty="0">
                <a:solidFill>
                  <a:srgbClr val="000000"/>
                </a:solidFill>
                <a:cs typeface="Simplified Arabic" pitchFamily="2" charset="-78"/>
              </a:rPr>
              <a:t>هـ، ص 162، في الندوة الفقهية التاسعة- الجزء الأول</a:t>
            </a:r>
            <a:r>
              <a:rPr lang="en-US" sz="1600" b="0" dirty="0">
                <a:solidFill>
                  <a:srgbClr val="000000"/>
                </a:solidFill>
                <a:cs typeface="Simplified Arabic" pitchFamily="2" charset="-78"/>
              </a:rPr>
              <a:t>.</a:t>
            </a:r>
            <a:endParaRPr lang="en-US" sz="1600" b="0" dirty="0"/>
          </a:p>
        </p:txBody>
      </p:sp>
      <p:sp>
        <p:nvSpPr>
          <p:cNvPr id="6" name="Rectangle 3"/>
          <p:cNvSpPr>
            <a:spLocks noChangeArrowheads="1"/>
          </p:cNvSpPr>
          <p:nvPr/>
        </p:nvSpPr>
        <p:spPr bwMode="auto">
          <a:xfrm>
            <a:off x="381000" y="2667000"/>
            <a:ext cx="8305800" cy="2589213"/>
          </a:xfrm>
          <a:prstGeom prst="rect">
            <a:avLst/>
          </a:prstGeom>
          <a:noFill/>
          <a:ln w="50800">
            <a:solidFill>
              <a:srgbClr val="0070C0"/>
            </a:solidFill>
            <a:miter lim="800000"/>
            <a:headEnd/>
            <a:tailEnd/>
          </a:ln>
        </p:spPr>
        <p:txBody>
          <a:bodyPr>
            <a:spAutoFit/>
          </a:bodyPr>
          <a:lstStyle/>
          <a:p>
            <a:pPr algn="just">
              <a:lnSpc>
                <a:spcPct val="130000"/>
              </a:lnSpc>
            </a:pPr>
            <a:r>
              <a:rPr lang="en-US" altLang="en-US" sz="3200" b="0">
                <a:latin typeface="Times New Roman" pitchFamily="18" charset="0"/>
                <a:cs typeface="Times New Roman" pitchFamily="18" charset="0"/>
              </a:rPr>
              <a:t>5) Because ELISA technique did not recognize the cocked form of pork, then this is a proof it become Tahir by virtue of its nature as compared to its origin, i.e. Istihala**.</a:t>
            </a:r>
          </a:p>
        </p:txBody>
      </p:sp>
      <p:sp>
        <p:nvSpPr>
          <p:cNvPr id="72710" name="Rectangle 6"/>
          <p:cNvSpPr>
            <a:spLocks noChangeArrowheads="1"/>
          </p:cNvSpPr>
          <p:nvPr/>
        </p:nvSpPr>
        <p:spPr bwMode="auto">
          <a:xfrm>
            <a:off x="95250" y="6400800"/>
            <a:ext cx="3826689" cy="369332"/>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defRPr/>
            </a:pPr>
            <a:r>
              <a:rPr lang="en-US" b="0" dirty="0">
                <a:latin typeface="Times New Roman" pitchFamily="18" charset="0"/>
                <a:cs typeface="Times New Roman" pitchFamily="18" charset="0"/>
              </a:rPr>
              <a:t>**the eighth symposium jurisprudence </a:t>
            </a:r>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ChangeArrowheads="1"/>
          </p:cNvSpPr>
          <p:nvPr/>
        </p:nvSpPr>
        <p:spPr bwMode="auto">
          <a:xfrm>
            <a:off x="457200" y="304800"/>
            <a:ext cx="8305800" cy="4435475"/>
          </a:xfrm>
          <a:prstGeom prst="rect">
            <a:avLst/>
          </a:prstGeom>
          <a:noFill/>
          <a:ln w="50800">
            <a:solidFill>
              <a:srgbClr val="0070C0"/>
            </a:solidFill>
            <a:miter lim="800000"/>
            <a:headEnd/>
            <a:tailEnd/>
          </a:ln>
        </p:spPr>
        <p:txBody>
          <a:bodyPr>
            <a:spAutoFit/>
          </a:bodyPr>
          <a:lstStyle/>
          <a:p>
            <a:pPr algn="just" eaLnBrk="0" hangingPunct="0">
              <a:lnSpc>
                <a:spcPct val="150000"/>
              </a:lnSpc>
            </a:pPr>
            <a:r>
              <a:rPr lang="en-US" altLang="en-US" sz="3200" b="0">
                <a:latin typeface="Times New Roman" pitchFamily="18" charset="0"/>
                <a:ea typeface="Calibri" pitchFamily="34" charset="0"/>
                <a:cs typeface="Times New Roman" pitchFamily="18" charset="0"/>
              </a:rPr>
              <a:t>6) If Najis ingredients chemically treated and </a:t>
            </a:r>
            <a:r>
              <a:rPr lang="en-US" altLang="en-US" sz="3200" b="0" u="sng">
                <a:latin typeface="Times New Roman" pitchFamily="18" charset="0"/>
                <a:ea typeface="Calibri" pitchFamily="34" charset="0"/>
                <a:cs typeface="Times New Roman" pitchFamily="18" charset="0"/>
              </a:rPr>
              <a:t>were forced to be converted*</a:t>
            </a:r>
            <a:r>
              <a:rPr lang="en-US" altLang="en-US" sz="3200" b="0">
                <a:latin typeface="Times New Roman" pitchFamily="18" charset="0"/>
                <a:ea typeface="Calibri" pitchFamily="34" charset="0"/>
                <a:cs typeface="Times New Roman" pitchFamily="18" charset="0"/>
              </a:rPr>
              <a:t> to new products that have no relation to its original ingredients then its addition to feed is permissible by virtue of its nature as compared to its origin, i.e. Istihala**. </a:t>
            </a:r>
            <a:endParaRPr lang="en-US" altLang="en-US" sz="4800" b="0">
              <a:latin typeface="Times New Roman" pitchFamily="18" charset="0"/>
              <a:ea typeface="Calibri" pitchFamily="34" charset="0"/>
              <a:cs typeface="Times New Roman" pitchFamily="18" charset="0"/>
            </a:endParaRPr>
          </a:p>
        </p:txBody>
      </p:sp>
      <p:sp>
        <p:nvSpPr>
          <p:cNvPr id="73732" name="Rectangle 6"/>
          <p:cNvSpPr>
            <a:spLocks noChangeArrowheads="1"/>
          </p:cNvSpPr>
          <p:nvPr/>
        </p:nvSpPr>
        <p:spPr bwMode="auto">
          <a:xfrm>
            <a:off x="457200" y="6324600"/>
            <a:ext cx="2721771" cy="369332"/>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defRPr/>
            </a:pPr>
            <a:r>
              <a:rPr lang="en-US" b="0" dirty="0">
                <a:latin typeface="Times New Roman" pitchFamily="18" charset="0"/>
                <a:cs typeface="Times New Roman" pitchFamily="18" charset="0"/>
              </a:rPr>
              <a:t>**IIFA No. 131/IIFA/2011</a:t>
            </a:r>
            <a:endParaRPr lang="en-US" b="0" dirty="0"/>
          </a:p>
        </p:txBody>
      </p:sp>
      <p:sp>
        <p:nvSpPr>
          <p:cNvPr id="5" name="Rectangle 6"/>
          <p:cNvSpPr>
            <a:spLocks noChangeArrowheads="1"/>
          </p:cNvSpPr>
          <p:nvPr/>
        </p:nvSpPr>
        <p:spPr bwMode="auto">
          <a:xfrm>
            <a:off x="457200" y="4964668"/>
            <a:ext cx="8382000" cy="1200329"/>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sz="2400" b="0" dirty="0">
                <a:latin typeface="Times New Roman" pitchFamily="18" charset="0"/>
                <a:cs typeface="Times New Roman" pitchFamily="18" charset="0"/>
              </a:rPr>
              <a:t>*I can assure Muftis here that such process is not available in the market, and the overall all of the Fatwa clearly allow the use of Najis ingredients in feeding animals.</a:t>
            </a:r>
            <a:endParaRPr lang="en-US" sz="2400" b="0"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ChangeArrowheads="1"/>
          </p:cNvSpPr>
          <p:nvPr/>
        </p:nvSpPr>
        <p:spPr bwMode="auto">
          <a:xfrm>
            <a:off x="457200" y="381000"/>
            <a:ext cx="8305800" cy="3881438"/>
          </a:xfrm>
          <a:prstGeom prst="rect">
            <a:avLst/>
          </a:prstGeom>
          <a:noFill/>
          <a:ln w="50800">
            <a:solidFill>
              <a:srgbClr val="0070C0"/>
            </a:solidFill>
            <a:miter lim="800000"/>
            <a:headEnd/>
            <a:tailEnd/>
          </a:ln>
        </p:spPr>
        <p:txBody>
          <a:bodyPr>
            <a:spAutoFit/>
          </a:bodyPr>
          <a:lstStyle/>
          <a:p>
            <a:pPr algn="just" eaLnBrk="0" hangingPunct="0">
              <a:lnSpc>
                <a:spcPct val="200000"/>
              </a:lnSpc>
            </a:pPr>
            <a:r>
              <a:rPr lang="en-US" altLang="en-US" sz="3200" b="0">
                <a:latin typeface="Times New Roman" pitchFamily="18" charset="0"/>
                <a:ea typeface="Calibri" pitchFamily="34" charset="0"/>
                <a:cs typeface="Times New Roman" pitchFamily="18" charset="0"/>
              </a:rPr>
              <a:t>7) Ointments, creams and cosmetics that contain </a:t>
            </a:r>
            <a:r>
              <a:rPr lang="en-US" altLang="en-US" sz="3200" b="0" u="sng">
                <a:latin typeface="Times New Roman" pitchFamily="18" charset="0"/>
                <a:ea typeface="Calibri" pitchFamily="34" charset="0"/>
                <a:cs typeface="Times New Roman" pitchFamily="18" charset="0"/>
              </a:rPr>
              <a:t>pork fat</a:t>
            </a:r>
            <a:r>
              <a:rPr lang="en-US" altLang="en-US" sz="3200" b="0">
                <a:latin typeface="Times New Roman" pitchFamily="18" charset="0"/>
                <a:ea typeface="Calibri" pitchFamily="34" charset="0"/>
                <a:cs typeface="Times New Roman" pitchFamily="18" charset="0"/>
              </a:rPr>
              <a:t> may not be used unless it become Tahir by virtue of its nature as compared to its origin, i.e. Istihala*. </a:t>
            </a:r>
            <a:endParaRPr lang="en-US" altLang="en-US" sz="4800" b="0">
              <a:latin typeface="Times New Roman" pitchFamily="18" charset="0"/>
              <a:ea typeface="Calibri" pitchFamily="34" charset="0"/>
              <a:cs typeface="Times New Roman" pitchFamily="18" charset="0"/>
            </a:endParaRPr>
          </a:p>
        </p:txBody>
      </p:sp>
      <p:sp>
        <p:nvSpPr>
          <p:cNvPr id="6" name="Rectangle 6"/>
          <p:cNvSpPr>
            <a:spLocks noChangeArrowheads="1"/>
          </p:cNvSpPr>
          <p:nvPr/>
        </p:nvSpPr>
        <p:spPr bwMode="auto">
          <a:xfrm>
            <a:off x="95250" y="6400800"/>
            <a:ext cx="3973513" cy="369888"/>
          </a:xfrm>
          <a:prstGeom prst="rect">
            <a:avLst/>
          </a:prstGeom>
          <a:solidFill>
            <a:srgbClr val="FFC0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defRPr/>
            </a:pPr>
            <a:r>
              <a:rPr lang="en-US">
                <a:latin typeface="Times New Roman" pitchFamily="18" charset="0"/>
                <a:cs typeface="Times New Roman" pitchFamily="18" charset="0"/>
              </a:rPr>
              <a:t>*The eighth symposium jurisprudence</a:t>
            </a:r>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ChangeArrowheads="1"/>
          </p:cNvSpPr>
          <p:nvPr/>
        </p:nvSpPr>
        <p:spPr bwMode="auto">
          <a:xfrm>
            <a:off x="304800" y="1752600"/>
            <a:ext cx="8686800" cy="2219325"/>
          </a:xfrm>
          <a:prstGeom prst="rect">
            <a:avLst/>
          </a:prstGeom>
          <a:noFill/>
          <a:ln w="50800">
            <a:solidFill>
              <a:srgbClr val="0070C0"/>
            </a:solidFill>
            <a:miter lim="800000"/>
            <a:headEnd/>
            <a:tailEnd/>
          </a:ln>
        </p:spPr>
        <p:txBody>
          <a:bodyPr>
            <a:spAutoFit/>
          </a:bodyPr>
          <a:lstStyle/>
          <a:p>
            <a:pPr algn="just" eaLnBrk="0" hangingPunct="0">
              <a:lnSpc>
                <a:spcPct val="150000"/>
              </a:lnSpc>
            </a:pPr>
            <a:r>
              <a:rPr lang="en-US" altLang="en-US" sz="3200" b="0">
                <a:latin typeface="Times New Roman" pitchFamily="18" charset="0"/>
                <a:ea typeface="Calibri" pitchFamily="34" charset="0"/>
                <a:cs typeface="Times New Roman" pitchFamily="18" charset="0"/>
              </a:rPr>
              <a:t>The fats in these creams and ointments have not become Tahir by virtue of its nature as compared to its origin, i.e. Istihala. </a:t>
            </a:r>
          </a:p>
        </p:txBody>
      </p:sp>
      <p:sp>
        <p:nvSpPr>
          <p:cNvPr id="74756" name="Rectangle 3"/>
          <p:cNvSpPr>
            <a:spLocks noChangeArrowheads="1"/>
          </p:cNvSpPr>
          <p:nvPr/>
        </p:nvSpPr>
        <p:spPr bwMode="auto">
          <a:xfrm>
            <a:off x="304800" y="449759"/>
            <a:ext cx="8534400" cy="107721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defRPr/>
            </a:pPr>
            <a:r>
              <a:rPr lang="en-US" sz="3200" b="0" dirty="0">
                <a:latin typeface="Times New Roman" pitchFamily="18" charset="0"/>
                <a:ea typeface="Calibri" pitchFamily="34" charset="0"/>
                <a:cs typeface="Times New Roman" pitchFamily="18" charset="0"/>
              </a:rPr>
              <a:t>With regard to the fat in Ointments, creams and cosmetics we say:</a:t>
            </a:r>
            <a:endParaRPr lang="en-US" sz="3200" dirty="0">
              <a:ea typeface="Calibri" pitchFamily="34" charset="0"/>
              <a:cs typeface="Times New Roman" pitchFamily="18" charset="0"/>
            </a:endParaRPr>
          </a:p>
        </p:txBody>
      </p:sp>
      <p:sp>
        <p:nvSpPr>
          <p:cNvPr id="7" name="Rectangle 3"/>
          <p:cNvSpPr>
            <a:spLocks noChangeArrowheads="1"/>
          </p:cNvSpPr>
          <p:nvPr/>
        </p:nvSpPr>
        <p:spPr bwMode="auto">
          <a:xfrm>
            <a:off x="304800" y="4564559"/>
            <a:ext cx="6058069" cy="5847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defRPr/>
            </a:pPr>
            <a:r>
              <a:rPr lang="en-US" sz="3200" b="0" dirty="0">
                <a:latin typeface="Times New Roman" pitchFamily="18" charset="0"/>
                <a:ea typeface="Calibri" pitchFamily="34" charset="0"/>
                <a:cs typeface="Times New Roman" pitchFamily="18" charset="0"/>
              </a:rPr>
              <a:t>Because of the following 2 reasons:</a:t>
            </a:r>
            <a:endParaRPr lang="en-US" sz="3200" dirty="0">
              <a:ea typeface="Calibri" pitchFamily="34" charset="0"/>
              <a:cs typeface="Times New Roman" pitchFamily="18" charset="0"/>
            </a:endParaRP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28600" y="533400"/>
            <a:ext cx="8686800" cy="4524315"/>
          </a:xfrm>
          <a:prstGeom prst="rect">
            <a:avLst/>
          </a:prstGeom>
          <a:noFill/>
          <a:ln w="508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eaLnBrk="0" hangingPunct="0">
              <a:lnSpc>
                <a:spcPct val="150000"/>
              </a:lnSpc>
              <a:defRPr/>
            </a:pPr>
            <a:r>
              <a:rPr lang="en-US" sz="3200" b="0" dirty="0">
                <a:latin typeface="Times New Roman" pitchFamily="18" charset="0"/>
                <a:ea typeface="Calibri" pitchFamily="34" charset="0"/>
                <a:cs typeface="Times New Roman" pitchFamily="18" charset="0"/>
              </a:rPr>
              <a:t>1) Breaking down of fats (triglycerides) from non-Halal origin to its </a:t>
            </a:r>
            <a:r>
              <a:rPr lang="en-US" sz="3200" b="0" u="sng" dirty="0">
                <a:latin typeface="Times New Roman" pitchFamily="18" charset="0"/>
                <a:ea typeface="Calibri" pitchFamily="34" charset="0"/>
                <a:cs typeface="Times New Roman" pitchFamily="18" charset="0"/>
              </a:rPr>
              <a:t>main basic building blocks </a:t>
            </a:r>
            <a:r>
              <a:rPr lang="en-US" sz="3200" b="0" dirty="0">
                <a:latin typeface="Times New Roman" pitchFamily="18" charset="0"/>
                <a:ea typeface="Calibri" pitchFamily="34" charset="0"/>
                <a:cs typeface="Times New Roman" pitchFamily="18" charset="0"/>
              </a:rPr>
              <a:t>(free fatty acids) is not considered as Istihala because these basic building blocks are still preserving most of its original form of the fat, i.e. these are not 100% different products to be considered as Tahir.</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ChangeArrowheads="1"/>
          </p:cNvSpPr>
          <p:nvPr/>
        </p:nvSpPr>
        <p:spPr bwMode="auto">
          <a:xfrm>
            <a:off x="152400" y="2057400"/>
            <a:ext cx="8839200" cy="569387"/>
          </a:xfrm>
          <a:prstGeom prst="rect">
            <a:avLst/>
          </a:prstGeom>
          <a:noFill/>
          <a:ln w="508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eaLnBrk="0" hangingPunct="0">
              <a:defRPr/>
            </a:pPr>
            <a:r>
              <a:rPr lang="en-US" sz="3100" b="0" dirty="0">
                <a:latin typeface="Times New Roman" pitchFamily="18" charset="0"/>
                <a:ea typeface="Calibri" pitchFamily="34" charset="0"/>
                <a:cs typeface="Times New Roman" pitchFamily="18" charset="0"/>
              </a:rPr>
              <a:t>*This rule was based on a fundamental rule &amp; Hadith:</a:t>
            </a:r>
          </a:p>
        </p:txBody>
      </p:sp>
      <p:sp>
        <p:nvSpPr>
          <p:cNvPr id="6" name="Rectangle 3"/>
          <p:cNvSpPr>
            <a:spLocks noChangeArrowheads="1"/>
          </p:cNvSpPr>
          <p:nvPr/>
        </p:nvSpPr>
        <p:spPr bwMode="auto">
          <a:xfrm>
            <a:off x="533400" y="3034605"/>
            <a:ext cx="8077200" cy="1384995"/>
          </a:xfrm>
          <a:prstGeom prst="rect">
            <a:avLst/>
          </a:prstGeom>
          <a:noFill/>
          <a:ln w="508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2800" b="0" dirty="0">
                <a:latin typeface="Times New Roman" pitchFamily="18" charset="0"/>
                <a:cs typeface="Times New Roman" pitchFamily="18" charset="0"/>
              </a:rPr>
              <a:t>1) Whoever  speed up premature things to become mature is punished by depriving. </a:t>
            </a:r>
          </a:p>
        </p:txBody>
      </p:sp>
      <p:sp>
        <p:nvSpPr>
          <p:cNvPr id="75781" name="Rectangle 6"/>
          <p:cNvSpPr>
            <a:spLocks noChangeArrowheads="1"/>
          </p:cNvSpPr>
          <p:nvPr/>
        </p:nvSpPr>
        <p:spPr bwMode="auto">
          <a:xfrm>
            <a:off x="5181600" y="6183312"/>
            <a:ext cx="3441700" cy="36988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defRPr/>
            </a:pPr>
            <a:r>
              <a:rPr lang="ar-KW" dirty="0">
                <a:latin typeface="Times New Roman" pitchFamily="18" charset="0"/>
                <a:cs typeface="Times New Roman" pitchFamily="18" charset="0"/>
              </a:rPr>
              <a:t>من استعجل الشيء قبل أَوانه عوقب بحرمانه</a:t>
            </a:r>
            <a:endParaRPr lang="en-US" dirty="0"/>
          </a:p>
        </p:txBody>
      </p:sp>
      <p:grpSp>
        <p:nvGrpSpPr>
          <p:cNvPr id="2" name="Group 1"/>
          <p:cNvGrpSpPr>
            <a:grpSpLocks/>
          </p:cNvGrpSpPr>
          <p:nvPr/>
        </p:nvGrpSpPr>
        <p:grpSpPr bwMode="auto">
          <a:xfrm>
            <a:off x="533400" y="4808538"/>
            <a:ext cx="8077200" cy="1211262"/>
            <a:chOff x="533400" y="4808112"/>
            <a:chExt cx="8077200" cy="1211688"/>
          </a:xfrm>
        </p:grpSpPr>
        <p:sp>
          <p:nvSpPr>
            <p:cNvPr id="7" name="Rectangle 7"/>
            <p:cNvSpPr>
              <a:spLocks noChangeArrowheads="1"/>
            </p:cNvSpPr>
            <p:nvPr/>
          </p:nvSpPr>
          <p:spPr bwMode="auto">
            <a:xfrm>
              <a:off x="533400" y="5188803"/>
              <a:ext cx="8077200" cy="830997"/>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200000"/>
                </a:lnSpc>
                <a:defRPr/>
              </a:pPr>
              <a:r>
                <a:rPr lang="en-US" sz="2400" b="0" dirty="0">
                  <a:latin typeface="Times New Roman" pitchFamily="18" charset="0"/>
                  <a:cs typeface="Times New Roman" pitchFamily="18" charset="0"/>
                </a:rPr>
                <a:t>2) The utilization</a:t>
              </a:r>
              <a:r>
                <a:rPr lang="ar-KW" sz="2400" b="0" dirty="0">
                  <a:latin typeface="Times New Roman" pitchFamily="18" charset="0"/>
                  <a:cs typeface="Times New Roman" pitchFamily="18" charset="0"/>
                </a:rPr>
                <a:t>إستعمال </a:t>
              </a:r>
              <a:r>
                <a:rPr lang="en-US" sz="2400" b="0" dirty="0">
                  <a:latin typeface="Times New Roman" pitchFamily="18" charset="0"/>
                  <a:cs typeface="Times New Roman" pitchFamily="18" charset="0"/>
                </a:rPr>
                <a:t> of Haram is forbidden (see next).</a:t>
              </a:r>
            </a:p>
          </p:txBody>
        </p:sp>
        <p:sp>
          <p:nvSpPr>
            <p:cNvPr id="75783" name="Rectangle 7"/>
            <p:cNvSpPr>
              <a:spLocks noChangeArrowheads="1"/>
            </p:cNvSpPr>
            <p:nvPr/>
          </p:nvSpPr>
          <p:spPr bwMode="auto">
            <a:xfrm>
              <a:off x="609600" y="4808112"/>
              <a:ext cx="685800" cy="602088"/>
            </a:xfrm>
            <a:prstGeom prst="rect">
              <a:avLst/>
            </a:prstGeom>
            <a:solidFill>
              <a:srgbClr val="FF33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250000"/>
                </a:lnSpc>
                <a:defRPr/>
              </a:pPr>
              <a:r>
                <a:rPr lang="en-US" sz="1600" dirty="0">
                  <a:latin typeface="Times New Roman" pitchFamily="18" charset="0"/>
                  <a:cs typeface="Times New Roman" pitchFamily="18" charset="0"/>
                </a:rPr>
                <a:t>And</a:t>
              </a:r>
            </a:p>
          </p:txBody>
        </p:sp>
      </p:grpSp>
      <p:sp>
        <p:nvSpPr>
          <p:cNvPr id="8" name="Rectangle 3"/>
          <p:cNvSpPr>
            <a:spLocks noChangeArrowheads="1"/>
          </p:cNvSpPr>
          <p:nvPr/>
        </p:nvSpPr>
        <p:spPr bwMode="auto">
          <a:xfrm>
            <a:off x="228600" y="304800"/>
            <a:ext cx="8686800" cy="1481175"/>
          </a:xfrm>
          <a:prstGeom prst="rect">
            <a:avLst/>
          </a:prstGeom>
          <a:noFill/>
          <a:ln w="508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algn="just">
              <a:lnSpc>
                <a:spcPct val="150000"/>
              </a:lnSpc>
              <a:defRPr/>
            </a:pPr>
            <a:r>
              <a:rPr lang="en-US" sz="3200" b="0" smtClean="0">
                <a:latin typeface="Times New Roman" pitchFamily="18" charset="0"/>
                <a:ea typeface="Calibri" pitchFamily="34" charset="0"/>
                <a:cs typeface="Times New Roman" pitchFamily="18" charset="0"/>
              </a:rPr>
              <a:t>2) The </a:t>
            </a:r>
            <a:r>
              <a:rPr lang="en-US" sz="3200" u="sng" smtClean="0">
                <a:latin typeface="Times New Roman" pitchFamily="18" charset="0"/>
                <a:ea typeface="Calibri" pitchFamily="34" charset="0"/>
                <a:cs typeface="Times New Roman" pitchFamily="18" charset="0"/>
              </a:rPr>
              <a:t>sin</a:t>
            </a:r>
            <a:r>
              <a:rPr lang="en-US" sz="3200" b="0" smtClean="0">
                <a:latin typeface="Times New Roman" pitchFamily="18" charset="0"/>
                <a:ea typeface="Calibri" pitchFamily="34" charset="0"/>
                <a:cs typeface="Times New Roman" pitchFamily="18" charset="0"/>
              </a:rPr>
              <a:t> of the </a:t>
            </a:r>
            <a:r>
              <a:rPr lang="en-US" sz="3200" b="0" u="sng" smtClean="0">
                <a:latin typeface="Times New Roman" pitchFamily="18" charset="0"/>
                <a:ea typeface="Calibri" pitchFamily="34" charset="0"/>
                <a:cs typeface="Times New Roman" pitchFamily="18" charset="0"/>
              </a:rPr>
              <a:t>deliberate act</a:t>
            </a:r>
            <a:r>
              <a:rPr lang="en-US" sz="3200" b="0" smtClean="0">
                <a:latin typeface="Times New Roman" pitchFamily="18" charset="0"/>
                <a:ea typeface="Calibri" pitchFamily="34" charset="0"/>
                <a:cs typeface="Times New Roman" pitchFamily="18" charset="0"/>
              </a:rPr>
              <a:t> of </a:t>
            </a:r>
            <a:r>
              <a:rPr lang="en-US" sz="3200" u="sng" smtClean="0">
                <a:latin typeface="Times New Roman" pitchFamily="18" charset="0"/>
                <a:ea typeface="Calibri" pitchFamily="34" charset="0"/>
                <a:cs typeface="Times New Roman" pitchFamily="18" charset="0"/>
              </a:rPr>
              <a:t>trying to cause </a:t>
            </a:r>
            <a:r>
              <a:rPr lang="en-US" sz="3200" b="0" smtClean="0">
                <a:latin typeface="Times New Roman" pitchFamily="18" charset="0"/>
                <a:ea typeface="Calibri" pitchFamily="34" charset="0"/>
                <a:cs typeface="Times New Roman" pitchFamily="18" charset="0"/>
              </a:rPr>
              <a:t>Istihala from Najis materials*.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6"/>
          <p:cNvSpPr>
            <a:spLocks noChangeArrowheads="1"/>
          </p:cNvSpPr>
          <p:nvPr/>
        </p:nvSpPr>
        <p:spPr bwMode="auto">
          <a:xfrm>
            <a:off x="228600" y="1143000"/>
            <a:ext cx="8686800" cy="44577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150000"/>
              </a:lnSpc>
              <a:defRPr/>
            </a:pPr>
            <a:r>
              <a:rPr lang="en-US" sz="2400" b="0">
                <a:latin typeface="Times New Roman" pitchFamily="18" charset="0"/>
                <a:cs typeface="Times New Roman" pitchFamily="18" charset="0"/>
              </a:rPr>
              <a:t>It was narrated that Jabir bin Abdullah, may Allah be pleased with him: that he heard the Messenger of Allah peace be upon him at the year of the conquest of Mecca he said: "Allah and His Messenger have forbidden the sale of alcohol, and dead animals and idols. “Then they said, O Messenger of Allah, what do you think of fat of dead animals (i.e. that is animal of eaten meat), we use it in ships applications, varnishing the hides, and as a source of lighting for the people? He said: “No. It is forbidden“.</a:t>
            </a:r>
          </a:p>
        </p:txBody>
      </p:sp>
      <p:sp>
        <p:nvSpPr>
          <p:cNvPr id="76804" name="Rectangle 7"/>
          <p:cNvSpPr>
            <a:spLocks noChangeArrowheads="1"/>
          </p:cNvSpPr>
          <p:nvPr/>
        </p:nvSpPr>
        <p:spPr bwMode="auto">
          <a:xfrm>
            <a:off x="457200" y="5638800"/>
            <a:ext cx="8382000" cy="5238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US" sz="2800">
                <a:latin typeface="Times New Roman" pitchFamily="18" charset="0"/>
                <a:cs typeface="Times New Roman" pitchFamily="18" charset="0"/>
              </a:rPr>
              <a:t>I.e. Utilization of Haram is forbidden</a:t>
            </a:r>
          </a:p>
        </p:txBody>
      </p:sp>
      <p:sp>
        <p:nvSpPr>
          <p:cNvPr id="76805" name="Rectangle 8"/>
          <p:cNvSpPr>
            <a:spLocks noChangeArrowheads="1"/>
          </p:cNvSpPr>
          <p:nvPr/>
        </p:nvSpPr>
        <p:spPr bwMode="auto">
          <a:xfrm>
            <a:off x="457200" y="457200"/>
            <a:ext cx="8382000" cy="5842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US" sz="3200" dirty="0">
                <a:latin typeface="Times New Roman" pitchFamily="18" charset="0"/>
                <a:cs typeface="Times New Roman" pitchFamily="18" charset="0"/>
              </a:rPr>
              <a:t>Where are these Fatwas from this Hadith</a:t>
            </a:r>
          </a:p>
        </p:txBody>
      </p:sp>
      <p:sp>
        <p:nvSpPr>
          <p:cNvPr id="76806" name="Rectangle 4"/>
          <p:cNvSpPr>
            <a:spLocks noChangeArrowheads="1"/>
          </p:cNvSpPr>
          <p:nvPr/>
        </p:nvSpPr>
        <p:spPr bwMode="auto">
          <a:xfrm>
            <a:off x="457200" y="6324600"/>
            <a:ext cx="8382000" cy="36988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rtl="1">
              <a:buFont typeface="Arial" charset="0"/>
              <a:buChar char="•"/>
              <a:defRPr/>
            </a:pPr>
            <a:r>
              <a:rPr lang="ar-KW" sz="900">
                <a:cs typeface="Traditional Arabic" pitchFamily="2" charset="-78"/>
              </a:rPr>
              <a:t> ف</a:t>
            </a:r>
            <a:r>
              <a:rPr lang="ar-SA" sz="900">
                <a:cs typeface="Traditional Arabic" pitchFamily="2" charset="-78"/>
              </a:rPr>
              <a:t>عن جابر بن عبدالله رضي الله عنهما قال: أنه سمع رسول الله صلى الله عليه وسلم عام الفتح وهو بمكة يقول: "إن الله ورسوله حرم بيع الخمر، والميتة، والخنزير، والأصنام". فقيل يا رسول الله، أرأيت شحوم الميتة فإنها يطلى بها السفن، ويدهن بها الجلود، ويستصبح بها الناس؟ فقال: "لا. هو حرام".</a:t>
            </a:r>
            <a:endParaRPr lang="en-US" sz="900">
              <a:cs typeface="Traditional Arabic" pitchFamily="2"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6"/>
          <p:cNvSpPr>
            <a:spLocks noChangeArrowheads="1"/>
          </p:cNvSpPr>
          <p:nvPr/>
        </p:nvSpPr>
        <p:spPr bwMode="auto">
          <a:xfrm>
            <a:off x="228600" y="1143000"/>
            <a:ext cx="8686800" cy="289718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lnSpc>
                <a:spcPct val="200000"/>
              </a:lnSpc>
              <a:defRPr/>
            </a:pPr>
            <a:r>
              <a:rPr lang="en-US" sz="3200" b="0" dirty="0">
                <a:latin typeface="Times New Roman" pitchFamily="18" charset="0"/>
                <a:cs typeface="Times New Roman" pitchFamily="18" charset="0"/>
              </a:rPr>
              <a:t>In Saheeh Muslim from Anas: Asked the Messenger of Allah p.b.u.h. about a wine to be converted it into Vinegar, he said:</a:t>
            </a:r>
          </a:p>
        </p:txBody>
      </p:sp>
      <p:sp>
        <p:nvSpPr>
          <p:cNvPr id="77828" name="Rectangle 7"/>
          <p:cNvSpPr>
            <a:spLocks noChangeArrowheads="1"/>
          </p:cNvSpPr>
          <p:nvPr/>
        </p:nvSpPr>
        <p:spPr bwMode="auto">
          <a:xfrm>
            <a:off x="76200" y="5638800"/>
            <a:ext cx="8915400" cy="523875"/>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US" sz="2800" dirty="0">
                <a:latin typeface="Times New Roman" pitchFamily="18" charset="0"/>
                <a:cs typeface="Times New Roman" pitchFamily="18" charset="0"/>
              </a:rPr>
              <a:t>I.e. Attempting to convert Haram into Halal  is forbidden</a:t>
            </a:r>
          </a:p>
        </p:txBody>
      </p:sp>
      <p:sp>
        <p:nvSpPr>
          <p:cNvPr id="77829" name="Rectangle 8"/>
          <p:cNvSpPr>
            <a:spLocks noChangeArrowheads="1"/>
          </p:cNvSpPr>
          <p:nvPr/>
        </p:nvSpPr>
        <p:spPr bwMode="auto">
          <a:xfrm>
            <a:off x="457200" y="457200"/>
            <a:ext cx="8382000" cy="5842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a:defRPr/>
            </a:pPr>
            <a:r>
              <a:rPr lang="en-US" sz="3200" dirty="0">
                <a:latin typeface="Times New Roman" pitchFamily="18" charset="0"/>
                <a:cs typeface="Times New Roman" pitchFamily="18" charset="0"/>
              </a:rPr>
              <a:t>Or this Hadith</a:t>
            </a:r>
          </a:p>
        </p:txBody>
      </p:sp>
      <p:sp>
        <p:nvSpPr>
          <p:cNvPr id="77830" name="Rectangle 4"/>
          <p:cNvSpPr>
            <a:spLocks noChangeArrowheads="1"/>
          </p:cNvSpPr>
          <p:nvPr/>
        </p:nvSpPr>
        <p:spPr bwMode="auto">
          <a:xfrm>
            <a:off x="457200" y="6324600"/>
            <a:ext cx="8382000" cy="23018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rtl="1">
              <a:buFont typeface="Arial" charset="0"/>
              <a:buChar char="•"/>
              <a:defRPr/>
            </a:pPr>
            <a:r>
              <a:rPr lang="ar-SA" sz="900" dirty="0"/>
              <a:t>في صحيح مسلم عن أنس: (سئل رسول الله صلى الله عليه وسلم عن الخمر تتخذ خلا، قال: لا) </a:t>
            </a:r>
            <a:endParaRPr lang="en-US" sz="900" dirty="0">
              <a:cs typeface="Traditional Arabic" pitchFamily="2" charset="-78"/>
            </a:endParaRPr>
          </a:p>
        </p:txBody>
      </p:sp>
      <p:sp>
        <p:nvSpPr>
          <p:cNvPr id="77831" name="Rectangle 6"/>
          <p:cNvSpPr>
            <a:spLocks noChangeArrowheads="1"/>
          </p:cNvSpPr>
          <p:nvPr/>
        </p:nvSpPr>
        <p:spPr bwMode="auto">
          <a:xfrm>
            <a:off x="3352800" y="3049250"/>
            <a:ext cx="1563248" cy="144655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pPr>
              <a:defRPr/>
            </a:pPr>
            <a:r>
              <a:rPr lang="en-US" sz="8800" dirty="0">
                <a:latin typeface="Times New Roman" pitchFamily="18" charset="0"/>
                <a:cs typeface="Times New Roman" pitchFamily="18" charset="0"/>
              </a:rPr>
              <a:t>No</a:t>
            </a:r>
            <a:endParaRPr lang="en-US" sz="8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831"/>
                                        </p:tgtEl>
                                        <p:attrNameLst>
                                          <p:attrName>style.visibility</p:attrName>
                                        </p:attrNameLst>
                                      </p:cBhvr>
                                      <p:to>
                                        <p:strVal val="visible"/>
                                      </p:to>
                                    </p:set>
                                    <p:animEffect transition="in" filter="fade">
                                      <p:cBhvr>
                                        <p:cTn id="7" dur="500"/>
                                        <p:tgtEl>
                                          <p:spTgt spid="778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ChangeArrowheads="1"/>
          </p:cNvSpPr>
          <p:nvPr/>
        </p:nvSpPr>
        <p:spPr bwMode="auto">
          <a:xfrm>
            <a:off x="228600" y="1196975"/>
            <a:ext cx="8458200" cy="2959100"/>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Such Fatwas with a mistake in Ejtihad comes out from a restless state of the Muslim Ummah as a result of its weakness and its invasion by a savaged Globalization. </a:t>
            </a: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ChangeArrowheads="1"/>
          </p:cNvSpPr>
          <p:nvPr/>
        </p:nvSpPr>
        <p:spPr bwMode="auto">
          <a:xfrm>
            <a:off x="304800" y="381000"/>
            <a:ext cx="8534400" cy="221932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We should never submit to Globalization, and never made any sacrifice on the expenses of Islam's values. </a:t>
            </a:r>
          </a:p>
        </p:txBody>
      </p:sp>
      <p:sp>
        <p:nvSpPr>
          <p:cNvPr id="68612" name="Rectangle 3"/>
          <p:cNvSpPr>
            <a:spLocks noChangeArrowheads="1"/>
          </p:cNvSpPr>
          <p:nvPr/>
        </p:nvSpPr>
        <p:spPr bwMode="auto">
          <a:xfrm>
            <a:off x="304800" y="3038475"/>
            <a:ext cx="8534400" cy="221932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Islam has the ability to challenge all emerging issues, and definitely will save the world from losing its values. </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 calcmode="lin" valueType="num">
                                      <p:cBhvr additive="base">
                                        <p:cTn id="7" dur="500" fill="hold"/>
                                        <p:tgtEl>
                                          <p:spTgt spid="68612"/>
                                        </p:tgtEl>
                                        <p:attrNameLst>
                                          <p:attrName>ppt_x</p:attrName>
                                        </p:attrNameLst>
                                      </p:cBhvr>
                                      <p:tavLst>
                                        <p:tav tm="0">
                                          <p:val>
                                            <p:strVal val="#ppt_x"/>
                                          </p:val>
                                        </p:tav>
                                        <p:tav tm="100000">
                                          <p:val>
                                            <p:strVal val="#ppt_x"/>
                                          </p:val>
                                        </p:tav>
                                      </p:tavLst>
                                    </p:anim>
                                    <p:anim calcmode="lin" valueType="num">
                                      <p:cBhvr additive="base">
                                        <p:cTn id="8" dur="500" fill="hold"/>
                                        <p:tgtEl>
                                          <p:spTgt spid="686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1"/>
          <p:cNvSpPr>
            <a:spLocks noChangeArrowheads="1"/>
          </p:cNvSpPr>
          <p:nvPr/>
        </p:nvSpPr>
        <p:spPr bwMode="auto">
          <a:xfrm>
            <a:off x="152400" y="152400"/>
            <a:ext cx="8839200" cy="2959100"/>
          </a:xfrm>
          <a:prstGeom prst="rect">
            <a:avLst/>
          </a:prstGeom>
          <a:noFill/>
          <a:ln w="28575">
            <a:solidFill>
              <a:srgbClr val="00B0F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Suspected or questionable things are not Haram, and whoever accept suspected things is not true to say that he has committed a Haram, but it is better to avoid them. </a:t>
            </a:r>
          </a:p>
        </p:txBody>
      </p:sp>
      <p:sp>
        <p:nvSpPr>
          <p:cNvPr id="4" name="Rectangle 11"/>
          <p:cNvSpPr>
            <a:spLocks noChangeArrowheads="1"/>
          </p:cNvSpPr>
          <p:nvPr/>
        </p:nvSpPr>
        <p:spPr bwMode="auto">
          <a:xfrm>
            <a:off x="152400" y="3581400"/>
            <a:ext cx="8839200" cy="2897188"/>
          </a:xfrm>
          <a:prstGeom prst="rect">
            <a:avLst/>
          </a:prstGeom>
          <a:noFill/>
          <a:ln w="28575">
            <a:solidFill>
              <a:srgbClr val="00B0F0"/>
            </a:solidFill>
            <a:miter lim="800000"/>
            <a:headEnd/>
            <a:tailEnd/>
          </a:ln>
        </p:spPr>
        <p:txBody>
          <a:bodyPr>
            <a:spAutoFit/>
          </a:bodyPr>
          <a:lstStyle/>
          <a:p>
            <a:pPr algn="just">
              <a:lnSpc>
                <a:spcPct val="200000"/>
              </a:lnSpc>
            </a:pPr>
            <a:r>
              <a:rPr lang="en-US" altLang="en-US" sz="3200" b="0">
                <a:latin typeface="Times New Roman" pitchFamily="18" charset="0"/>
                <a:cs typeface="Times New Roman" pitchFamily="18" charset="0"/>
              </a:rPr>
              <a:t>Religiously speaking, whoever avoid Mashbooh is considered to have a high rank and be rewarded for that, God willing.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ChangeArrowheads="1"/>
          </p:cNvSpPr>
          <p:nvPr/>
        </p:nvSpPr>
        <p:spPr bwMode="auto">
          <a:xfrm>
            <a:off x="304800" y="381000"/>
            <a:ext cx="8534400" cy="1481138"/>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In general, our dispute with these Fatwas based on three basic rules:</a:t>
            </a:r>
          </a:p>
        </p:txBody>
      </p:sp>
      <p:sp>
        <p:nvSpPr>
          <p:cNvPr id="6" name="Rectangle 3"/>
          <p:cNvSpPr>
            <a:spLocks noChangeArrowheads="1"/>
          </p:cNvSpPr>
          <p:nvPr/>
        </p:nvSpPr>
        <p:spPr bwMode="auto">
          <a:xfrm>
            <a:off x="304800" y="2057400"/>
            <a:ext cx="8534400" cy="2308225"/>
          </a:xfrm>
          <a:prstGeom prst="rect">
            <a:avLst/>
          </a:prstGeom>
          <a:noFill/>
          <a:ln w="50800">
            <a:solidFill>
              <a:srgbClr val="0070C0"/>
            </a:solidFill>
            <a:miter lim="800000"/>
            <a:headEnd/>
            <a:tailEnd/>
          </a:ln>
        </p:spPr>
        <p:txBody>
          <a:bodyPr>
            <a:spAutoFit/>
          </a:bodyPr>
          <a:lstStyle/>
          <a:p>
            <a:pPr marL="457200" indent="-457200" algn="just">
              <a:lnSpc>
                <a:spcPct val="150000"/>
              </a:lnSpc>
              <a:buFontTx/>
              <a:buChar char="•"/>
            </a:pPr>
            <a:r>
              <a:rPr lang="en-US" altLang="en-US" sz="3200" b="0">
                <a:latin typeface="Times New Roman" pitchFamily="18" charset="0"/>
                <a:cs typeface="Times New Roman" pitchFamily="18" charset="0"/>
              </a:rPr>
              <a:t>Mawqoozah</a:t>
            </a:r>
          </a:p>
          <a:p>
            <a:pPr marL="457200" indent="-457200" algn="just">
              <a:lnSpc>
                <a:spcPct val="150000"/>
              </a:lnSpc>
              <a:buFontTx/>
              <a:buChar char="•"/>
            </a:pPr>
            <a:r>
              <a:rPr lang="en-US" altLang="en-US" sz="3200" b="0">
                <a:latin typeface="Times New Roman" pitchFamily="18" charset="0"/>
                <a:cs typeface="Times New Roman" pitchFamily="18" charset="0"/>
              </a:rPr>
              <a:t>Istihala</a:t>
            </a:r>
          </a:p>
          <a:p>
            <a:pPr marL="457200" indent="-457200" algn="just">
              <a:lnSpc>
                <a:spcPct val="150000"/>
              </a:lnSpc>
              <a:buFontTx/>
              <a:buChar char="•"/>
            </a:pPr>
            <a:r>
              <a:rPr lang="en-US" altLang="en-US" sz="3200" b="0">
                <a:latin typeface="Times New Roman" pitchFamily="18" charset="0"/>
                <a:cs typeface="Times New Roman" pitchFamily="18" charset="0"/>
              </a:rPr>
              <a:t>Consumption Theory (one form of Istihala) </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ChangeArrowheads="1"/>
          </p:cNvSpPr>
          <p:nvPr/>
        </p:nvSpPr>
        <p:spPr bwMode="auto">
          <a:xfrm>
            <a:off x="152400" y="322263"/>
            <a:ext cx="8839200" cy="3786187"/>
          </a:xfrm>
          <a:prstGeom prst="rect">
            <a:avLst/>
          </a:prstGeom>
          <a:noFill/>
          <a:ln w="50800">
            <a:solidFill>
              <a:schemeClr val="bg1"/>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Our arguments with </a:t>
            </a:r>
            <a:r>
              <a:rPr lang="en-GB" altLang="en-US" sz="3200" b="0">
                <a:latin typeface="Times New Roman" pitchFamily="18" charset="0"/>
                <a:cs typeface="Times New Roman" pitchFamily="18" charset="0"/>
              </a:rPr>
              <a:t>emerging issue’s </a:t>
            </a:r>
            <a:r>
              <a:rPr lang="en-US" altLang="en-US" sz="3200" b="0">
                <a:latin typeface="Times New Roman" pitchFamily="18" charset="0"/>
                <a:cs typeface="Times New Roman" pitchFamily="18" charset="0"/>
              </a:rPr>
              <a:t>Fatwas related to Halal and Haram in food, cosmetics, Pharmaceutical and Healthcare Products is that they were made on </a:t>
            </a:r>
            <a:r>
              <a:rPr lang="en-US" altLang="en-US" sz="3200" u="sng">
                <a:latin typeface="Times New Roman" pitchFamily="18" charset="0"/>
                <a:cs typeface="Times New Roman" pitchFamily="18" charset="0"/>
              </a:rPr>
              <a:t>a situations of having No choice </a:t>
            </a:r>
            <a:r>
              <a:rPr lang="en-US" altLang="en-US" sz="3200" b="0">
                <a:latin typeface="Times New Roman" pitchFamily="18" charset="0"/>
                <a:cs typeface="Times New Roman" pitchFamily="18" charset="0"/>
              </a:rPr>
              <a:t>(Izterar) i.e. </a:t>
            </a:r>
            <a:r>
              <a:rPr lang="en-US" altLang="en-US" sz="3200" u="sng">
                <a:latin typeface="Times New Roman" pitchFamily="18" charset="0"/>
                <a:cs typeface="Times New Roman" pitchFamily="18" charset="0"/>
              </a:rPr>
              <a:t>occurred naturally.</a:t>
            </a:r>
            <a:endParaRPr lang="en-US" altLang="en-US" sz="3200" b="0">
              <a:latin typeface="Times New Roman" pitchFamily="18" charset="0"/>
              <a:cs typeface="Times New Roman" pitchFamily="18" charset="0"/>
            </a:endParaRP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609600" y="1143000"/>
            <a:ext cx="8001000" cy="2958502"/>
          </a:xfrm>
          <a:prstGeom prst="rect">
            <a:avLst/>
          </a:prstGeom>
          <a:solidFill>
            <a:schemeClr val="bg1"/>
          </a:solidFill>
          <a:ln w="50800">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p>
            <a:pPr algn="just">
              <a:lnSpc>
                <a:spcPct val="150000"/>
              </a:lnSpc>
              <a:defRPr/>
            </a:pPr>
            <a:r>
              <a:rPr lang="en-US" sz="3200" b="0" dirty="0">
                <a:latin typeface="Times New Roman" pitchFamily="18" charset="0"/>
                <a:cs typeface="Times New Roman" pitchFamily="18" charset="0"/>
              </a:rPr>
              <a:t>We should encourage the production of Halal Pharmaceutical and Healthcare Products based on well defined Fatwas with clear evidences from the Quran &amp; Sunnah.</a:t>
            </a:r>
          </a:p>
        </p:txBody>
      </p:sp>
      <p:sp>
        <p:nvSpPr>
          <p:cNvPr id="4" name="Text Box 17"/>
          <p:cNvSpPr txBox="1">
            <a:spLocks noChangeArrowheads="1"/>
          </p:cNvSpPr>
          <p:nvPr/>
        </p:nvSpPr>
        <p:spPr bwMode="auto">
          <a:xfrm>
            <a:off x="228600" y="304800"/>
            <a:ext cx="8001000" cy="584775"/>
          </a:xfrm>
          <a:prstGeom prst="rect">
            <a:avLst/>
          </a:prstGeom>
          <a:solidFill>
            <a:srgbClr val="00B050"/>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eaLnBrk="0" hangingPunct="0">
              <a:defRPr/>
            </a:pPr>
            <a:r>
              <a:rPr lang="en-US" sz="3200" dirty="0">
                <a:solidFill>
                  <a:srgbClr val="FFFFFF"/>
                </a:solidFill>
                <a:latin typeface="Times New Roman" pitchFamily="18" charset="0"/>
                <a:cs typeface="Times New Roman" pitchFamily="18" charset="0"/>
              </a:rPr>
              <a:t>Recommendation</a:t>
            </a:r>
          </a:p>
        </p:txBody>
      </p:sp>
      <p:grpSp>
        <p:nvGrpSpPr>
          <p:cNvPr id="2" name="Group 13"/>
          <p:cNvGrpSpPr>
            <a:grpSpLocks/>
          </p:cNvGrpSpPr>
          <p:nvPr/>
        </p:nvGrpSpPr>
        <p:grpSpPr bwMode="auto">
          <a:xfrm>
            <a:off x="228600" y="3352800"/>
            <a:ext cx="2324100" cy="2438400"/>
            <a:chOff x="228600" y="3352800"/>
            <a:chExt cx="2324100" cy="2438400"/>
          </a:xfrm>
        </p:grpSpPr>
        <p:sp>
          <p:nvSpPr>
            <p:cNvPr id="5" name="Text Box 17"/>
            <p:cNvSpPr txBox="1">
              <a:spLocks noChangeArrowheads="1"/>
            </p:cNvSpPr>
            <p:nvPr/>
          </p:nvSpPr>
          <p:spPr bwMode="auto">
            <a:xfrm>
              <a:off x="533400" y="4590871"/>
              <a:ext cx="2019300" cy="1200329"/>
            </a:xfrm>
            <a:prstGeom prst="rect">
              <a:avLst/>
            </a:prstGeom>
            <a:no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algn="ctr" eaLnBrk="0" hangingPunct="0">
                <a:defRPr/>
              </a:pPr>
              <a:r>
                <a:rPr lang="en-US" sz="2400" dirty="0">
                  <a:solidFill>
                    <a:schemeClr val="tx1"/>
                  </a:solidFill>
                  <a:latin typeface="Times New Roman" pitchFamily="18" charset="0"/>
                  <a:cs typeface="Times New Roman" pitchFamily="18" charset="0"/>
                </a:rPr>
                <a:t>Examples of well defined Fatwas</a:t>
              </a:r>
            </a:p>
          </p:txBody>
        </p:sp>
        <p:cxnSp>
          <p:nvCxnSpPr>
            <p:cNvPr id="96268" name="Curved Connector 2"/>
            <p:cNvCxnSpPr>
              <a:cxnSpLocks noChangeShapeType="1"/>
            </p:cNvCxnSpPr>
            <p:nvPr/>
          </p:nvCxnSpPr>
          <p:spPr bwMode="auto">
            <a:xfrm rot="10800000" flipV="1">
              <a:off x="228600" y="3352800"/>
              <a:ext cx="2286000" cy="2057400"/>
            </a:xfrm>
            <a:prstGeom prst="curvedConnector3">
              <a:avLst>
                <a:gd name="adj1" fmla="val 50000"/>
              </a:avLst>
            </a:prstGeom>
            <a:noFill/>
            <a:ln w="9525" algn="ctr">
              <a:solidFill>
                <a:schemeClr val="tx1"/>
              </a:solidFill>
              <a:round/>
              <a:headEnd/>
              <a:tailEnd type="arrow" w="med" len="med"/>
            </a:ln>
          </p:spPr>
        </p:cxnSp>
      </p:grpSp>
      <p:sp>
        <p:nvSpPr>
          <p:cNvPr id="7" name="Rectangle 6"/>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ChangeArrowheads="1"/>
          </p:cNvSpPr>
          <p:nvPr/>
        </p:nvSpPr>
        <p:spPr bwMode="auto">
          <a:xfrm>
            <a:off x="304800" y="76200"/>
            <a:ext cx="8534400" cy="1077913"/>
          </a:xfrm>
          <a:prstGeom prst="rect">
            <a:avLst/>
          </a:prstGeom>
          <a:noFill/>
          <a:ln w="50800">
            <a:solidFill>
              <a:srgbClr val="0070C0"/>
            </a:solidFill>
            <a:miter lim="800000"/>
            <a:headEnd/>
            <a:tailEnd/>
          </a:ln>
        </p:spPr>
        <p:txBody>
          <a:bodyPr>
            <a:spAutoFit/>
          </a:bodyPr>
          <a:lstStyle/>
          <a:p>
            <a:pPr algn="just"/>
            <a:r>
              <a:rPr lang="en-US" altLang="en-US" sz="3200" b="0">
                <a:latin typeface="Times New Roman" pitchFamily="18" charset="0"/>
                <a:cs typeface="Times New Roman" pitchFamily="18" charset="0"/>
              </a:rPr>
              <a:t>The rule of rennet extracted from animals is the rule of its flesh*.</a:t>
            </a:r>
          </a:p>
        </p:txBody>
      </p:sp>
      <p:sp>
        <p:nvSpPr>
          <p:cNvPr id="70661" name="Rectangle 3"/>
          <p:cNvSpPr>
            <a:spLocks noChangeArrowheads="1"/>
          </p:cNvSpPr>
          <p:nvPr/>
        </p:nvSpPr>
        <p:spPr bwMode="auto">
          <a:xfrm>
            <a:off x="304800" y="1295400"/>
            <a:ext cx="8534400" cy="1570038"/>
          </a:xfrm>
          <a:prstGeom prst="rect">
            <a:avLst/>
          </a:prstGeom>
          <a:noFill/>
          <a:ln w="50800">
            <a:solidFill>
              <a:srgbClr val="0070C0"/>
            </a:solidFill>
            <a:miter lim="800000"/>
            <a:headEnd/>
            <a:tailEnd/>
          </a:ln>
        </p:spPr>
        <p:txBody>
          <a:bodyPr>
            <a:spAutoFit/>
          </a:bodyPr>
          <a:lstStyle/>
          <a:p>
            <a:pPr algn="just"/>
            <a:r>
              <a:rPr lang="en-US" altLang="en-US" sz="3200" b="0">
                <a:latin typeface="Times New Roman" pitchFamily="18" charset="0"/>
                <a:cs typeface="Times New Roman" pitchFamily="18" charset="0"/>
              </a:rPr>
              <a:t>It is forbidden to use Haram substances in food and beverages for the purpose of  improving its flavor or preservation*.</a:t>
            </a:r>
          </a:p>
        </p:txBody>
      </p:sp>
      <p:sp>
        <p:nvSpPr>
          <p:cNvPr id="97284" name="Rectangle 8"/>
          <p:cNvSpPr>
            <a:spLocks noChangeArrowheads="1"/>
          </p:cNvSpPr>
          <p:nvPr/>
        </p:nvSpPr>
        <p:spPr bwMode="auto">
          <a:xfrm>
            <a:off x="304800" y="6197600"/>
            <a:ext cx="8458200" cy="584200"/>
          </a:xfrm>
          <a:prstGeom prst="rect">
            <a:avLst/>
          </a:prstGeom>
          <a:noFill/>
          <a:ln w="9525">
            <a:noFill/>
            <a:miter lim="800000"/>
            <a:headEnd/>
            <a:tailEnd/>
          </a:ln>
        </p:spPr>
        <p:txBody>
          <a:bodyPr>
            <a:spAutoFit/>
          </a:bodyPr>
          <a:lstStyle/>
          <a:p>
            <a:r>
              <a:rPr lang="en-US" altLang="en-US" sz="1600" b="0">
                <a:latin typeface="Times New Roman" pitchFamily="18" charset="0"/>
                <a:cs typeface="Times New Roman" pitchFamily="18" charset="0"/>
              </a:rPr>
              <a:t>*Dr Ahmed El-Hadji Kurdish Symposium jurisprudence, eighth. with the exception of </a:t>
            </a:r>
            <a:r>
              <a:rPr lang="en-GB" altLang="en-US" sz="1600" b="0">
                <a:latin typeface="Times New Roman" pitchFamily="18" charset="0"/>
                <a:cs typeface="Times New Roman" pitchFamily="18" charset="0"/>
              </a:rPr>
              <a:t>Abuhanifah </a:t>
            </a:r>
            <a:r>
              <a:rPr lang="en-US" altLang="en-US" sz="1600" b="0">
                <a:latin typeface="Times New Roman" pitchFamily="18" charset="0"/>
                <a:cs typeface="Times New Roman" pitchFamily="18" charset="0"/>
              </a:rPr>
              <a:t>and </a:t>
            </a:r>
            <a:r>
              <a:rPr lang="en-GB" altLang="en-US" sz="1600" b="0">
                <a:latin typeface="Times New Roman" pitchFamily="18" charset="0"/>
                <a:cs typeface="Times New Roman" pitchFamily="18" charset="0"/>
              </a:rPr>
              <a:t>Iben Taymiah</a:t>
            </a:r>
            <a:r>
              <a:rPr lang="en-US" altLang="en-US" sz="1600" b="0">
                <a:latin typeface="Times New Roman" pitchFamily="18" charset="0"/>
                <a:cs typeface="Times New Roman" pitchFamily="18" charset="0"/>
              </a:rPr>
              <a:t>. **Dr. Abdel Fattah Mahmoud Idris in the symposium jurisprudence, eighth.  11</a:t>
            </a:r>
          </a:p>
        </p:txBody>
      </p:sp>
      <p:sp>
        <p:nvSpPr>
          <p:cNvPr id="8" name="Rectangle 3"/>
          <p:cNvSpPr>
            <a:spLocks noChangeArrowheads="1"/>
          </p:cNvSpPr>
          <p:nvPr/>
        </p:nvSpPr>
        <p:spPr bwMode="auto">
          <a:xfrm>
            <a:off x="304800" y="2971800"/>
            <a:ext cx="8534400" cy="3046413"/>
          </a:xfrm>
          <a:prstGeom prst="rect">
            <a:avLst/>
          </a:prstGeom>
          <a:noFill/>
          <a:ln w="50800">
            <a:solidFill>
              <a:srgbClr val="0070C0"/>
            </a:solidFill>
            <a:miter lim="800000"/>
            <a:headEnd/>
            <a:tailEnd/>
          </a:ln>
        </p:spPr>
        <p:txBody>
          <a:bodyPr>
            <a:spAutoFit/>
          </a:bodyPr>
          <a:lstStyle/>
          <a:p>
            <a:pPr algn="just"/>
            <a:r>
              <a:rPr lang="en-US" altLang="en-US" sz="3200" b="0">
                <a:latin typeface="Times New Roman" pitchFamily="18" charset="0"/>
                <a:cs typeface="Times New Roman" pitchFamily="18" charset="0"/>
              </a:rPr>
              <a:t>In accordance with what agreed between scholars on the prohibition of taking too much or little of alcohols under normal situation,</a:t>
            </a:r>
            <a:r>
              <a:rPr lang="en-US" altLang="en-US" sz="3200" b="0">
                <a:solidFill>
                  <a:srgbClr val="00B050"/>
                </a:solidFill>
                <a:latin typeface="Times New Roman" pitchFamily="18" charset="0"/>
                <a:cs typeface="Times New Roman" pitchFamily="18" charset="0"/>
              </a:rPr>
              <a:t> </a:t>
            </a:r>
            <a:r>
              <a:rPr lang="en-US" altLang="en-US" sz="3200" b="0" u="sng">
                <a:solidFill>
                  <a:srgbClr val="00B050"/>
                </a:solidFill>
                <a:latin typeface="Times New Roman" pitchFamily="18" charset="0"/>
                <a:cs typeface="Times New Roman" pitchFamily="18" charset="0"/>
              </a:rPr>
              <a:t>in the case of stringent necessities,</a:t>
            </a:r>
            <a:r>
              <a:rPr lang="en-US" altLang="en-US" sz="3200" b="0">
                <a:latin typeface="Times New Roman" pitchFamily="18" charset="0"/>
                <a:cs typeface="Times New Roman" pitchFamily="18" charset="0"/>
              </a:rPr>
              <a:t> then its uses become permissible as an intermediate step in producing medicine**.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61"/>
                                        </p:tgtEl>
                                        <p:attrNameLst>
                                          <p:attrName>style.visibility</p:attrName>
                                        </p:attrNameLst>
                                      </p:cBhvr>
                                      <p:to>
                                        <p:strVal val="visible"/>
                                      </p:to>
                                    </p:set>
                                    <p:anim calcmode="lin" valueType="num">
                                      <p:cBhvr additive="base">
                                        <p:cTn id="7" dur="500" fill="hold"/>
                                        <p:tgtEl>
                                          <p:spTgt spid="70661"/>
                                        </p:tgtEl>
                                        <p:attrNameLst>
                                          <p:attrName>ppt_x</p:attrName>
                                        </p:attrNameLst>
                                      </p:cBhvr>
                                      <p:tavLst>
                                        <p:tav tm="0">
                                          <p:val>
                                            <p:strVal val="#ppt_x"/>
                                          </p:val>
                                        </p:tav>
                                        <p:tav tm="100000">
                                          <p:val>
                                            <p:strVal val="#ppt_x"/>
                                          </p:val>
                                        </p:tav>
                                      </p:tavLst>
                                    </p:anim>
                                    <p:anim calcmode="lin" valueType="num">
                                      <p:cBhvr additive="base">
                                        <p:cTn id="8" dur="500" fill="hold"/>
                                        <p:tgtEl>
                                          <p:spTgt spid="7066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animBg="1"/>
      <p:bldP spid="8"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ChangeArrowheads="1"/>
          </p:cNvSpPr>
          <p:nvPr/>
        </p:nvSpPr>
        <p:spPr bwMode="auto">
          <a:xfrm>
            <a:off x="304800" y="381000"/>
            <a:ext cx="8534400" cy="3697288"/>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It is unlawful  to eat food that contains a percentage of alcohol no matter how little, especially the ones that are common in Western countries, such as some chocolate and some types of ice cream, and some soft drinks. </a:t>
            </a:r>
          </a:p>
        </p:txBody>
      </p:sp>
      <p:sp>
        <p:nvSpPr>
          <p:cNvPr id="82948" name="Rectangle 5"/>
          <p:cNvSpPr>
            <a:spLocks noChangeArrowheads="1"/>
          </p:cNvSpPr>
          <p:nvPr/>
        </p:nvSpPr>
        <p:spPr bwMode="auto">
          <a:xfrm>
            <a:off x="304800" y="6411912"/>
            <a:ext cx="8534400" cy="36933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b="0">
                <a:latin typeface="Times New Roman" pitchFamily="18" charset="0"/>
                <a:cs typeface="Times New Roman" pitchFamily="18" charset="0"/>
              </a:rPr>
              <a:t>*Symposium jurisprudence, eighth.</a:t>
            </a:r>
          </a:p>
        </p:txBody>
      </p:sp>
      <p:sp>
        <p:nvSpPr>
          <p:cNvPr id="5" name="Rectangle 3"/>
          <p:cNvSpPr>
            <a:spLocks noChangeArrowheads="1"/>
          </p:cNvSpPr>
          <p:nvPr/>
        </p:nvSpPr>
        <p:spPr bwMode="auto">
          <a:xfrm>
            <a:off x="304800" y="4262438"/>
            <a:ext cx="8534400" cy="2062162"/>
          </a:xfrm>
          <a:prstGeom prst="rect">
            <a:avLst/>
          </a:prstGeom>
          <a:noFill/>
          <a:ln w="50800">
            <a:solidFill>
              <a:schemeClr val="bg1"/>
            </a:solidFill>
            <a:miter lim="800000"/>
            <a:headEnd/>
            <a:tailEnd/>
          </a:ln>
        </p:spPr>
        <p:txBody>
          <a:bodyPr>
            <a:spAutoFit/>
          </a:bodyPr>
          <a:lstStyle/>
          <a:p>
            <a:pPr algn="just"/>
            <a:r>
              <a:rPr lang="en-US" altLang="en-US" sz="3200" b="0">
                <a:latin typeface="Times New Roman" pitchFamily="18" charset="0"/>
                <a:cs typeface="Times New Roman" pitchFamily="18" charset="0"/>
              </a:rPr>
              <a:t>This is based on the original rule that whatever is intoxicants in large quantities then its little amount is prohibited, and the lack of a legitimate reason for its exceptional presence*.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ChangeArrowheads="1"/>
          </p:cNvSpPr>
          <p:nvPr/>
        </p:nvSpPr>
        <p:spPr bwMode="auto">
          <a:xfrm>
            <a:off x="304800" y="381000"/>
            <a:ext cx="8534400" cy="2219325"/>
          </a:xfrm>
          <a:prstGeom prst="rect">
            <a:avLst/>
          </a:prstGeom>
          <a:noFill/>
          <a:ln w="50800">
            <a:solidFill>
              <a:srgbClr val="0070C0"/>
            </a:solidFill>
            <a:miter lim="800000"/>
            <a:headEnd/>
            <a:tailEnd/>
          </a:ln>
        </p:spPr>
        <p:txBody>
          <a:bodyPr>
            <a:spAutoFit/>
          </a:bodyPr>
          <a:lstStyle/>
          <a:p>
            <a:pPr algn="just">
              <a:lnSpc>
                <a:spcPct val="150000"/>
              </a:lnSpc>
            </a:pPr>
            <a:r>
              <a:rPr lang="en-US" altLang="en-US" sz="3200" b="0">
                <a:latin typeface="Times New Roman" pitchFamily="18" charset="0"/>
                <a:cs typeface="Times New Roman" pitchFamily="18" charset="0"/>
              </a:rPr>
              <a:t>It is prohibited to knock the animal out with a needle gun, an axe, a hammer or by inflating the animal as in the English method*.</a:t>
            </a:r>
          </a:p>
        </p:txBody>
      </p:sp>
      <p:sp>
        <p:nvSpPr>
          <p:cNvPr id="6" name="Rectangle 5"/>
          <p:cNvSpPr>
            <a:spLocks noChangeArrowheads="1"/>
          </p:cNvSpPr>
          <p:nvPr/>
        </p:nvSpPr>
        <p:spPr bwMode="auto">
          <a:xfrm>
            <a:off x="304800" y="6411912"/>
            <a:ext cx="8534400" cy="36933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b="0" dirty="0">
                <a:latin typeface="Times New Roman" pitchFamily="18" charset="0"/>
                <a:cs typeface="Times New Roman" pitchFamily="18" charset="0"/>
              </a:rPr>
              <a:t>*IIFA, resolution 95 (3/10)-1997.</a:t>
            </a:r>
          </a:p>
        </p:txBody>
      </p:sp>
      <p:sp>
        <p:nvSpPr>
          <p:cNvPr id="7" name="Rectangle 3"/>
          <p:cNvSpPr>
            <a:spLocks noChangeArrowheads="1"/>
          </p:cNvSpPr>
          <p:nvPr/>
        </p:nvSpPr>
        <p:spPr bwMode="auto">
          <a:xfrm>
            <a:off x="304800" y="2971800"/>
            <a:ext cx="8534400" cy="2062163"/>
          </a:xfrm>
          <a:prstGeom prst="rect">
            <a:avLst/>
          </a:prstGeom>
          <a:noFill/>
          <a:ln w="50800">
            <a:solidFill>
              <a:schemeClr val="bg1"/>
            </a:solidFill>
            <a:miter lim="800000"/>
            <a:headEnd/>
            <a:tailEnd/>
          </a:ln>
        </p:spPr>
        <p:txBody>
          <a:bodyPr>
            <a:spAutoFit/>
          </a:bodyPr>
          <a:lstStyle/>
          <a:p>
            <a:pPr algn="just"/>
            <a:r>
              <a:rPr lang="en-US" altLang="en-US" sz="3200" b="0">
                <a:latin typeface="Times New Roman" pitchFamily="18" charset="0"/>
                <a:cs typeface="Times New Roman" pitchFamily="18" charset="0"/>
              </a:rPr>
              <a:t>It is prohibited to knock out poultry by electric shock, experience having demonstrated that in this method many birds die before they are slaughtered*.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
          <p:cNvSpPr>
            <a:spLocks noChangeArrowheads="1"/>
          </p:cNvSpPr>
          <p:nvPr/>
        </p:nvSpPr>
        <p:spPr bwMode="auto">
          <a:xfrm>
            <a:off x="228600" y="7239000"/>
            <a:ext cx="217488" cy="261938"/>
          </a:xfrm>
          <a:prstGeom prst="rect">
            <a:avLst/>
          </a:prstGeom>
          <a:noFill/>
          <a:ln w="9525">
            <a:noFill/>
            <a:miter lim="800000"/>
            <a:headEnd/>
            <a:tailEnd/>
          </a:ln>
        </p:spPr>
        <p:txBody>
          <a:bodyPr wrap="none" anchor="ctr">
            <a:spAutoFit/>
          </a:bodyPr>
          <a:lstStyle/>
          <a:p>
            <a:pPr eaLnBrk="0" hangingPunct="0"/>
            <a:r>
              <a:rPr lang="en-US" altLang="en-US" sz="1100">
                <a:latin typeface="Calibri" pitchFamily="34" charset="0"/>
              </a:rPr>
              <a:t> </a:t>
            </a:r>
            <a:endParaRPr lang="en-US" altLang="en-US"/>
          </a:p>
        </p:txBody>
      </p:sp>
      <p:sp>
        <p:nvSpPr>
          <p:cNvPr id="100355" name="Rectangle 3"/>
          <p:cNvSpPr>
            <a:spLocks noChangeArrowheads="1"/>
          </p:cNvSpPr>
          <p:nvPr/>
        </p:nvSpPr>
        <p:spPr bwMode="auto">
          <a:xfrm>
            <a:off x="304800" y="228600"/>
            <a:ext cx="8534400" cy="1911350"/>
          </a:xfrm>
          <a:prstGeom prst="rect">
            <a:avLst/>
          </a:prstGeom>
          <a:noFill/>
          <a:ln w="50800">
            <a:solidFill>
              <a:srgbClr val="0070C0"/>
            </a:solidFill>
            <a:miter lim="800000"/>
            <a:headEnd/>
            <a:tailEnd/>
          </a:ln>
        </p:spPr>
        <p:txBody>
          <a:bodyPr>
            <a:spAutoFit/>
          </a:bodyPr>
          <a:lstStyle/>
          <a:p>
            <a:pPr algn="just" eaLnBrk="0" hangingPunct="0">
              <a:lnSpc>
                <a:spcPct val="200000"/>
              </a:lnSpc>
            </a:pPr>
            <a:r>
              <a:rPr lang="en-US" altLang="en-US" sz="3200" b="0">
                <a:latin typeface="Times New Roman" pitchFamily="18" charset="0"/>
                <a:ea typeface="Calibri" pitchFamily="34" charset="0"/>
                <a:cs typeface="Times New Roman" pitchFamily="18" charset="0"/>
              </a:rPr>
              <a:t>Lard used in cosmetics is forbidden because it is neither necessary nor is needed.</a:t>
            </a:r>
          </a:p>
        </p:txBody>
      </p:sp>
      <p:sp>
        <p:nvSpPr>
          <p:cNvPr id="83973" name="Rectangle 5"/>
          <p:cNvSpPr>
            <a:spLocks noChangeArrowheads="1"/>
          </p:cNvSpPr>
          <p:nvPr/>
        </p:nvSpPr>
        <p:spPr bwMode="auto">
          <a:xfrm>
            <a:off x="304800" y="6411913"/>
            <a:ext cx="8534400" cy="36933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just">
              <a:defRPr/>
            </a:pPr>
            <a:r>
              <a:rPr lang="en-US" b="0" dirty="0">
                <a:latin typeface="Times New Roman" pitchFamily="18" charset="0"/>
                <a:cs typeface="Times New Roman" pitchFamily="18" charset="0"/>
              </a:rPr>
              <a:t>*</a:t>
            </a:r>
            <a:r>
              <a:rPr lang="en-US" b="0" dirty="0">
                <a:latin typeface="Times New Roman" pitchFamily="18" charset="0"/>
                <a:ea typeface="Calibri" pitchFamily="34" charset="0"/>
                <a:cs typeface="Times New Roman" pitchFamily="18" charset="0"/>
              </a:rPr>
              <a:t> Dr. Hamid Mosque, </a:t>
            </a:r>
            <a:r>
              <a:rPr lang="en-US" b="0" dirty="0">
                <a:latin typeface="Times New Roman" pitchFamily="18" charset="0"/>
                <a:cs typeface="Times New Roman" pitchFamily="18" charset="0"/>
              </a:rPr>
              <a:t>Symposium jurisprudence, eighth. ** Dr. Hani M. Al-Mazeedi</a:t>
            </a:r>
          </a:p>
        </p:txBody>
      </p:sp>
      <p:sp>
        <p:nvSpPr>
          <p:cNvPr id="99336" name="Rectangle 3"/>
          <p:cNvSpPr>
            <a:spLocks noChangeArrowheads="1"/>
          </p:cNvSpPr>
          <p:nvPr/>
        </p:nvSpPr>
        <p:spPr bwMode="auto">
          <a:xfrm>
            <a:off x="304800" y="2438400"/>
            <a:ext cx="8534400" cy="3868738"/>
          </a:xfrm>
          <a:prstGeom prst="rect">
            <a:avLst/>
          </a:prstGeom>
          <a:noFill/>
          <a:ln w="50800">
            <a:solidFill>
              <a:srgbClr val="0070C0"/>
            </a:solidFill>
            <a:miter lim="800000"/>
            <a:headEnd/>
            <a:tailEnd/>
          </a:ln>
        </p:spPr>
        <p:txBody>
          <a:bodyPr>
            <a:spAutoFit/>
          </a:bodyPr>
          <a:lstStyle/>
          <a:p>
            <a:pPr algn="just" eaLnBrk="0" hangingPunct="0">
              <a:lnSpc>
                <a:spcPct val="130000"/>
              </a:lnSpc>
            </a:pPr>
            <a:r>
              <a:rPr lang="en-US" altLang="en-US" sz="3200" b="0">
                <a:latin typeface="Times New Roman" pitchFamily="18" charset="0"/>
                <a:ea typeface="Calibri" pitchFamily="34" charset="0"/>
                <a:cs typeface="Times New Roman" pitchFamily="18" charset="0"/>
              </a:rPr>
              <a:t>Allah S.W. has made us worshiped him with what he has trusted us with, thus we should only feed our children Halal food, make them consume or use Halal Medicine and Halal Healthcare Products. In addition, we should only feed animal Halal ingredients*.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336"/>
                                        </p:tgtEl>
                                        <p:attrNameLst>
                                          <p:attrName>style.visibility</p:attrName>
                                        </p:attrNameLst>
                                      </p:cBhvr>
                                      <p:to>
                                        <p:strVal val="visible"/>
                                      </p:to>
                                    </p:set>
                                    <p:animEffect transition="in" filter="fade">
                                      <p:cBhvr>
                                        <p:cTn id="7" dur="500"/>
                                        <p:tgtEl>
                                          <p:spTgt spid="99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6"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12" descr="http://www.trekzone.ca/files/images/GreenAppleFacts.jpg"/>
          <p:cNvPicPr>
            <a:picLocks noChangeAspect="1" noChangeArrowheads="1"/>
          </p:cNvPicPr>
          <p:nvPr/>
        </p:nvPicPr>
        <p:blipFill>
          <a:blip r:embed="rId2"/>
          <a:srcRect/>
          <a:stretch>
            <a:fillRect/>
          </a:stretch>
        </p:blipFill>
        <p:spPr bwMode="auto">
          <a:xfrm>
            <a:off x="552450" y="844550"/>
            <a:ext cx="2054225" cy="1752600"/>
          </a:xfrm>
          <a:prstGeom prst="rect">
            <a:avLst/>
          </a:prstGeom>
          <a:noFill/>
          <a:ln w="9525">
            <a:noFill/>
            <a:miter lim="800000"/>
            <a:headEnd/>
            <a:tailEnd/>
          </a:ln>
        </p:spPr>
      </p:pic>
      <p:pic>
        <p:nvPicPr>
          <p:cNvPr id="101379" name="Picture 13" descr="4"/>
          <p:cNvPicPr>
            <a:picLocks noChangeAspect="1" noChangeArrowheads="1"/>
          </p:cNvPicPr>
          <p:nvPr/>
        </p:nvPicPr>
        <p:blipFill>
          <a:blip r:embed="rId3"/>
          <a:srcRect/>
          <a:stretch>
            <a:fillRect/>
          </a:stretch>
        </p:blipFill>
        <p:spPr bwMode="auto">
          <a:xfrm>
            <a:off x="4057650" y="6350"/>
            <a:ext cx="5448300" cy="6845300"/>
          </a:xfrm>
          <a:prstGeom prst="rect">
            <a:avLst/>
          </a:prstGeom>
          <a:noFill/>
          <a:ln w="28575">
            <a:noFill/>
            <a:miter lim="800000"/>
            <a:headEnd/>
            <a:tailEnd/>
          </a:ln>
        </p:spPr>
      </p:pic>
      <p:sp>
        <p:nvSpPr>
          <p:cNvPr id="101380" name="Text Box 4"/>
          <p:cNvSpPr txBox="1">
            <a:spLocks noChangeArrowheads="1"/>
          </p:cNvSpPr>
          <p:nvPr/>
        </p:nvSpPr>
        <p:spPr bwMode="auto">
          <a:xfrm>
            <a:off x="142868" y="2574925"/>
            <a:ext cx="3429000" cy="708025"/>
          </a:xfrm>
          <a:prstGeom prst="rect">
            <a:avLst/>
          </a:prstGeom>
          <a:noFill/>
          <a:ln w="254000">
            <a:noFill/>
            <a:miter lim="800000"/>
            <a:headEnd/>
            <a:tailEnd/>
          </a:ln>
        </p:spPr>
        <p:txBody>
          <a:bodyPr>
            <a:spAutoFit/>
          </a:bodyPr>
          <a:lstStyle/>
          <a:p>
            <a:pPr algn="ctr" rtl="1"/>
            <a:r>
              <a:rPr lang="ar-SA" altLang="en-US" sz="2000" dirty="0">
                <a:solidFill>
                  <a:srgbClr val="0070C0"/>
                </a:solidFill>
                <a:latin typeface="Times New Roman" pitchFamily="18" charset="0"/>
                <a:ea typeface="MS PGothic" pitchFamily="34" charset="-128"/>
                <a:cs typeface="Simplified Arabic" pitchFamily="18" charset="-78"/>
              </a:rPr>
              <a:t>سبحنك اللهم وبحمدك أشهد أن لا إله إلا أنت، أستغفرك وأتوب إليك</a:t>
            </a:r>
            <a:endParaRPr lang="en-US" altLang="en-US" sz="2000" dirty="0">
              <a:solidFill>
                <a:srgbClr val="0070C0"/>
              </a:solidFill>
              <a:latin typeface="Times New Roman" pitchFamily="18" charset="0"/>
              <a:ea typeface="MS PGothic" pitchFamily="34" charset="-128"/>
              <a:cs typeface="Simplified Arabic" pitchFamily="18" charset="-78"/>
            </a:endParaRPr>
          </a:p>
        </p:txBody>
      </p:sp>
      <p:sp>
        <p:nvSpPr>
          <p:cNvPr id="101382" name="Text Box 79"/>
          <p:cNvSpPr txBox="1">
            <a:spLocks noChangeArrowheads="1"/>
          </p:cNvSpPr>
          <p:nvPr/>
        </p:nvSpPr>
        <p:spPr bwMode="auto">
          <a:xfrm>
            <a:off x="152400" y="4251325"/>
            <a:ext cx="3752850" cy="646113"/>
          </a:xfrm>
          <a:prstGeom prst="rect">
            <a:avLst/>
          </a:prstGeom>
          <a:noFill/>
          <a:ln w="76200">
            <a:noFill/>
            <a:miter lim="800000"/>
            <a:headEnd/>
            <a:tailEnd/>
          </a:ln>
        </p:spPr>
        <p:txBody>
          <a:bodyPr>
            <a:spAutoFit/>
          </a:bodyPr>
          <a:lstStyle/>
          <a:p>
            <a:pPr algn="ctr" rtl="1"/>
            <a:r>
              <a:rPr lang="ar-KW" altLang="en-US">
                <a:solidFill>
                  <a:srgbClr val="0070C0"/>
                </a:solidFill>
                <a:latin typeface="Times New Roman" pitchFamily="18" charset="0"/>
                <a:ea typeface="MS PGothic" pitchFamily="34" charset="-128"/>
                <a:cs typeface="Simplified Arabic" pitchFamily="18" charset="-78"/>
              </a:rPr>
              <a:t>د. هاني منصور المزيدي </a:t>
            </a:r>
          </a:p>
          <a:p>
            <a:pPr algn="ctr"/>
            <a:r>
              <a:rPr lang="ar-KW" altLang="en-US">
                <a:solidFill>
                  <a:srgbClr val="0070C0"/>
                </a:solidFill>
                <a:latin typeface="Times New Roman" pitchFamily="18" charset="0"/>
                <a:ea typeface="MS PGothic" pitchFamily="34" charset="-128"/>
                <a:cs typeface="Simplified Arabic" pitchFamily="18" charset="-78"/>
              </a:rPr>
              <a:t>مع الأخ أمجد محبوب في أستراليا سنة 1981</a:t>
            </a:r>
            <a:endParaRPr lang="en-US" altLang="en-US">
              <a:solidFill>
                <a:srgbClr val="0070C0"/>
              </a:solidFill>
              <a:latin typeface="Times New Roman" pitchFamily="18" charset="0"/>
              <a:ea typeface="MS PGothic" pitchFamily="34" charset="-128"/>
              <a:cs typeface="Simplified Arabic" pitchFamily="18" charset="-78"/>
            </a:endParaRPr>
          </a:p>
        </p:txBody>
      </p:sp>
      <p:sp>
        <p:nvSpPr>
          <p:cNvPr id="18" name="Rectangle 17"/>
          <p:cNvSpPr>
            <a:spLocks noChangeArrowheads="1"/>
          </p:cNvSpPr>
          <p:nvPr/>
        </p:nvSpPr>
        <p:spPr bwMode="auto">
          <a:xfrm>
            <a:off x="152400" y="5187950"/>
            <a:ext cx="3505200" cy="923925"/>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defRPr/>
            </a:pPr>
            <a:r>
              <a:rPr lang="en-US" dirty="0">
                <a:solidFill>
                  <a:srgbClr val="0070C0"/>
                </a:solidFill>
                <a:latin typeface="Arial" pitchFamily="34" charset="0"/>
                <a:ea typeface="ＭＳ Ｐゴシック" pitchFamily="34" charset="-128"/>
                <a:cs typeface="+mj-cs"/>
              </a:rPr>
              <a:t>Dr. Hani </a:t>
            </a:r>
            <a:r>
              <a:rPr lang="en-US" dirty="0" err="1">
                <a:solidFill>
                  <a:srgbClr val="0070C0"/>
                </a:solidFill>
                <a:latin typeface="Arial" pitchFamily="34" charset="0"/>
                <a:ea typeface="ＭＳ Ｐゴシック" pitchFamily="34" charset="-128"/>
                <a:cs typeface="+mj-cs"/>
              </a:rPr>
              <a:t>Mansour</a:t>
            </a:r>
            <a:r>
              <a:rPr lang="en-US" dirty="0">
                <a:solidFill>
                  <a:srgbClr val="0070C0"/>
                </a:solidFill>
                <a:latin typeface="Arial" pitchFamily="34" charset="0"/>
                <a:ea typeface="ＭＳ Ｐゴシック" pitchFamily="34" charset="-128"/>
                <a:cs typeface="+mj-cs"/>
              </a:rPr>
              <a:t> Al-</a:t>
            </a:r>
            <a:r>
              <a:rPr lang="en-US" dirty="0" err="1">
                <a:solidFill>
                  <a:srgbClr val="0070C0"/>
                </a:solidFill>
                <a:latin typeface="Arial" pitchFamily="34" charset="0"/>
                <a:ea typeface="ＭＳ Ｐゴシック" pitchFamily="34" charset="-128"/>
                <a:cs typeface="+mj-cs"/>
              </a:rPr>
              <a:t>Mazeedi</a:t>
            </a:r>
            <a:endParaRPr lang="en-US" dirty="0">
              <a:solidFill>
                <a:srgbClr val="0070C0"/>
              </a:solidFill>
              <a:latin typeface="Arial" pitchFamily="34" charset="0"/>
              <a:ea typeface="ＭＳ Ｐゴシック" pitchFamily="34" charset="-128"/>
              <a:cs typeface="+mj-cs"/>
            </a:endParaRPr>
          </a:p>
          <a:p>
            <a:pPr algn="ctr">
              <a:defRPr/>
            </a:pPr>
            <a:r>
              <a:rPr lang="en-US" dirty="0">
                <a:solidFill>
                  <a:srgbClr val="0070C0"/>
                </a:solidFill>
                <a:latin typeface="Arial" pitchFamily="34" charset="0"/>
                <a:ea typeface="ＭＳ Ｐゴシック" pitchFamily="34" charset="-128"/>
                <a:cs typeface="+mj-cs"/>
              </a:rPr>
              <a:t>With brother </a:t>
            </a:r>
            <a:r>
              <a:rPr lang="en-US" dirty="0" err="1">
                <a:solidFill>
                  <a:srgbClr val="0070C0"/>
                </a:solidFill>
                <a:latin typeface="Arial" pitchFamily="34" charset="0"/>
                <a:ea typeface="ＭＳ Ｐゴシック" pitchFamily="34" charset="-128"/>
                <a:cs typeface="+mj-cs"/>
              </a:rPr>
              <a:t>Amjad</a:t>
            </a:r>
            <a:r>
              <a:rPr lang="en-US" dirty="0">
                <a:solidFill>
                  <a:srgbClr val="0070C0"/>
                </a:solidFill>
                <a:latin typeface="Arial" pitchFamily="34" charset="0"/>
                <a:ea typeface="ＭＳ Ｐゴシック" pitchFamily="34" charset="-128"/>
                <a:cs typeface="+mj-cs"/>
              </a:rPr>
              <a:t> </a:t>
            </a:r>
            <a:r>
              <a:rPr lang="en-US" dirty="0" err="1">
                <a:solidFill>
                  <a:srgbClr val="0070C0"/>
                </a:solidFill>
                <a:latin typeface="Arial" pitchFamily="34" charset="0"/>
                <a:ea typeface="ＭＳ Ｐゴシック" pitchFamily="34" charset="-128"/>
                <a:cs typeface="+mj-cs"/>
              </a:rPr>
              <a:t>Mahboob</a:t>
            </a:r>
            <a:r>
              <a:rPr lang="en-US" dirty="0">
                <a:solidFill>
                  <a:srgbClr val="0070C0"/>
                </a:solidFill>
                <a:latin typeface="Arial" pitchFamily="34" charset="0"/>
                <a:ea typeface="ＭＳ Ｐゴシック" pitchFamily="34" charset="-128"/>
                <a:cs typeface="+mj-cs"/>
              </a:rPr>
              <a:t> in Australia in 1981</a:t>
            </a:r>
          </a:p>
        </p:txBody>
      </p:sp>
      <p:sp>
        <p:nvSpPr>
          <p:cNvPr id="101384" name="Title 1"/>
          <p:cNvSpPr txBox="1">
            <a:spLocks/>
          </p:cNvSpPr>
          <p:nvPr/>
        </p:nvSpPr>
        <p:spPr bwMode="auto">
          <a:xfrm>
            <a:off x="-57150" y="82550"/>
            <a:ext cx="3810000" cy="762000"/>
          </a:xfrm>
          <a:prstGeom prst="rect">
            <a:avLst/>
          </a:prstGeom>
          <a:noFill/>
          <a:ln w="9525">
            <a:noFill/>
            <a:miter lim="800000"/>
            <a:headEnd/>
            <a:tailEnd/>
          </a:ln>
        </p:spPr>
        <p:txBody>
          <a:bodyPr/>
          <a:lstStyle/>
          <a:p>
            <a:pPr algn="ctr"/>
            <a:r>
              <a:rPr lang="ar-KW" altLang="en-US" sz="4400">
                <a:ea typeface="MS PGothic" pitchFamily="34" charset="-128"/>
              </a:rPr>
              <a:t>شكراً لاستماعكم</a:t>
            </a:r>
            <a:endParaRPr lang="en-US" altLang="en-US" sz="4400">
              <a:ea typeface="MS PGothic" pitchFamily="34" charset="-128"/>
            </a:endParaRPr>
          </a:p>
        </p:txBody>
      </p:sp>
      <p:sp>
        <p:nvSpPr>
          <p:cNvPr id="9" name="Rectangle 8"/>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alal Sciences Academy - Transparency.png"/>
          <p:cNvPicPr>
            <a:picLocks noChangeAspect="1"/>
          </p:cNvPicPr>
          <p:nvPr/>
        </p:nvPicPr>
        <p:blipFill>
          <a:blip r:embed="rId2" cstate="print"/>
          <a:stretch>
            <a:fillRect/>
          </a:stretch>
        </p:blipFill>
        <p:spPr>
          <a:xfrm>
            <a:off x="2122637" y="1164202"/>
            <a:ext cx="4752000" cy="1516890"/>
          </a:xfrm>
          <a:prstGeom prst="rect">
            <a:avLst/>
          </a:prstGeom>
        </p:spPr>
      </p:pic>
      <p:sp>
        <p:nvSpPr>
          <p:cNvPr id="8" name="TextBox 4"/>
          <p:cNvSpPr txBox="1"/>
          <p:nvPr/>
        </p:nvSpPr>
        <p:spPr>
          <a:xfrm>
            <a:off x="1622571" y="4220182"/>
            <a:ext cx="5898859"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dirty="0" smtClean="0"/>
              <a:t>www.HalalEA.com</a:t>
            </a:r>
          </a:p>
          <a:p>
            <a:pPr algn="ctr"/>
            <a:endParaRPr lang="en-IN" dirty="0" smtClean="0"/>
          </a:p>
          <a:p>
            <a:pPr algn="ctr"/>
            <a:r>
              <a:rPr lang="en-IN" dirty="0" smtClean="0"/>
              <a:t>Trademarks, icons, images belong to their respective owners.</a:t>
            </a:r>
            <a:endParaRPr lang="en-IN" dirty="0"/>
          </a:p>
        </p:txBody>
      </p:sp>
      <p:sp>
        <p:nvSpPr>
          <p:cNvPr id="9" name="TextBox 12"/>
          <p:cNvSpPr txBox="1"/>
          <p:nvPr/>
        </p:nvSpPr>
        <p:spPr>
          <a:xfrm>
            <a:off x="3408521" y="5432188"/>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5027</Words>
  <Application>Microsoft Office PowerPoint</Application>
  <PresentationFormat>On-screen Show (4:3)</PresentationFormat>
  <Paragraphs>327</Paragraphs>
  <Slides>98</Slides>
  <Notes>0</Notes>
  <HiddenSlides>0</HiddenSlides>
  <MMClips>0</MMClips>
  <ScaleCrop>false</ScaleCrop>
  <HeadingPairs>
    <vt:vector size="4" baseType="variant">
      <vt:variant>
        <vt:lpstr>Theme</vt:lpstr>
      </vt:variant>
      <vt:variant>
        <vt:i4>1</vt:i4>
      </vt:variant>
      <vt:variant>
        <vt:lpstr>Slide Titles</vt:lpstr>
      </vt:variant>
      <vt:variant>
        <vt:i4>98</vt:i4>
      </vt:variant>
    </vt:vector>
  </HeadingPairs>
  <TitlesOfParts>
    <vt:vector size="99" baseType="lpstr">
      <vt:lpstr>Office Theme</vt:lpstr>
      <vt:lpstr>Slide 1</vt:lpstr>
      <vt:lpstr>" In The Name of Allah, The Most Beneficent, The Most Merciful"   Toward a Disciplined Fatwas for Pharmaceutical and Healthcare Products  By: Dr. Hani M. Al-Mazeedi </vt:lpstr>
      <vt:lpstr>Scope</vt:lpstr>
      <vt:lpstr>Content</vt:lpstr>
      <vt:lpstr>Halal Terminologies</vt:lpstr>
      <vt:lpstr>Halal &amp; Haram</vt:lpstr>
      <vt:lpstr>Mashbooh</vt:lpstr>
      <vt:lpstr>Mashbooh</vt:lpstr>
      <vt:lpstr>Slide 9</vt:lpstr>
      <vt:lpstr>Makrooh</vt:lpstr>
      <vt:lpstr>Makrooh</vt:lpstr>
      <vt:lpstr>Basic fundamental rules in Islam</vt:lpstr>
      <vt:lpstr>Slide 13</vt:lpstr>
      <vt:lpstr>The basic fundamental rules of Meat</vt:lpstr>
      <vt:lpstr>Comments on the Basic fundamental rules of Meat</vt:lpstr>
      <vt:lpstr>Slide 16</vt:lpstr>
      <vt:lpstr>Slide 17</vt:lpstr>
      <vt:lpstr>Slide 18</vt:lpstr>
      <vt:lpstr>Quran &amp; Sunnah</vt:lpstr>
      <vt:lpstr>Fatwa</vt:lpstr>
      <vt:lpstr>Mufti</vt:lpstr>
      <vt:lpstr>Najis &amp; Tahir</vt:lpstr>
      <vt:lpstr>Ifta committee &amp; Emergingنوازل  issues</vt:lpstr>
      <vt:lpstr>What is Emergingنوازل  issues</vt:lpstr>
      <vt:lpstr>Slide 25</vt:lpstr>
      <vt:lpstr>Qiyas</vt:lpstr>
      <vt:lpstr>Slide 27</vt:lpstr>
      <vt:lpstr>Jumhoor</vt:lpstr>
      <vt:lpstr>Some of the conditions of Fatwas</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Zabiha</vt:lpstr>
      <vt:lpstr>Slide 51</vt:lpstr>
      <vt:lpstr>Mawqoozah</vt:lpstr>
      <vt:lpstr>Slide 53</vt:lpstr>
      <vt:lpstr>Slide 54</vt:lpstr>
      <vt:lpstr>Slide 55</vt:lpstr>
      <vt:lpstr>Izterar &amp; Ikhtiyar</vt:lpstr>
      <vt:lpstr>Slide 57</vt:lpstr>
      <vt:lpstr>Slide 58</vt:lpstr>
      <vt:lpstr>Slide 59</vt:lpstr>
      <vt:lpstr>Slide 60</vt:lpstr>
      <vt:lpstr>Slide 61</vt:lpstr>
      <vt:lpstr>Slide 62</vt:lpstr>
      <vt:lpstr>Slide 63</vt:lpstr>
      <vt:lpstr>Slide 64</vt:lpstr>
      <vt:lpstr>Slide 65</vt:lpstr>
      <vt:lpstr>Slide 66</vt:lpstr>
      <vt:lpstr>Ejtihad &amp; Mujtahid </vt:lpstr>
      <vt:lpstr>Slide 68</vt:lpstr>
      <vt:lpstr>Slide 69</vt:lpstr>
      <vt:lpstr>Majoos</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28</cp:revision>
  <dcterms:created xsi:type="dcterms:W3CDTF">2018-03-23T13:26:30Z</dcterms:created>
  <dcterms:modified xsi:type="dcterms:W3CDTF">2019-07-03T12:24:14Z</dcterms:modified>
</cp:coreProperties>
</file>